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1" r:id="rId18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3018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3D69-9A16-456A-863E-9FB19F429310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3FDC-3563-40D8-9A3C-F2B19A796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99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D3D69-9A16-456A-863E-9FB19F429310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3FDC-3563-40D8-9A3C-F2B19A796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85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 userDrawn="1"/>
        </p:nvSpPr>
        <p:spPr>
          <a:xfrm>
            <a:off x="1592796" y="1259632"/>
            <a:ext cx="36724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j-cs"/>
              </a:defRPr>
            </a:lvl1pPr>
          </a:lstStyle>
          <a:p>
            <a:r>
              <a:rPr lang="ko-KR" altLang="en-US" smtClean="0"/>
              <a:t>제품 제안서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198884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216886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12" name="부제목 2"/>
          <p:cNvSpPr txBox="1">
            <a:spLocks/>
          </p:cNvSpPr>
          <p:nvPr userDrawn="1"/>
        </p:nvSpPr>
        <p:spPr>
          <a:xfrm>
            <a:off x="2318860" y="5832140"/>
            <a:ext cx="187522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0" dirty="0" smtClean="0">
                <a:latin typeface="+mn-lt"/>
              </a:rPr>
              <a:t>2018. 4. </a:t>
            </a:r>
            <a:endParaRPr lang="ko-KR" altLang="en-US" sz="1600" b="0" dirty="0">
              <a:latin typeface="+mn-lt"/>
            </a:endParaRPr>
          </a:p>
        </p:txBody>
      </p:sp>
      <p:sp>
        <p:nvSpPr>
          <p:cNvPr id="13" name="부제목 2"/>
          <p:cNvSpPr txBox="1">
            <a:spLocks/>
          </p:cNvSpPr>
          <p:nvPr userDrawn="1"/>
        </p:nvSpPr>
        <p:spPr>
          <a:xfrm>
            <a:off x="2450184" y="7286550"/>
            <a:ext cx="173260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b="0" dirty="0" err="1" smtClean="0">
                <a:latin typeface="+mn-lt"/>
              </a:rPr>
              <a:t>하이테크랙</a:t>
            </a:r>
            <a:endParaRPr lang="ko-KR" altLang="en-US" sz="1800" b="0" dirty="0">
              <a:latin typeface="+mn-lt"/>
            </a:endParaRPr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1196752" y="2987824"/>
            <a:ext cx="4800600" cy="12961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제품명</a:t>
            </a:r>
            <a:r>
              <a:rPr lang="en-US" altLang="ko-KR" dirty="0" smtClean="0"/>
              <a:t>: SERVER RACK</a:t>
            </a:r>
          </a:p>
          <a:p>
            <a:r>
              <a:rPr lang="ko-KR" altLang="en-US" dirty="0" smtClean="0"/>
              <a:t>모델명</a:t>
            </a:r>
            <a:r>
              <a:rPr lang="en-US" altLang="ko-KR" dirty="0" smtClean="0"/>
              <a:t>: HTS1000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75215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부제목 2"/>
          <p:cNvSpPr txBox="1">
            <a:spLocks/>
          </p:cNvSpPr>
          <p:nvPr userDrawn="1"/>
        </p:nvSpPr>
        <p:spPr>
          <a:xfrm>
            <a:off x="1910823" y="1979712"/>
            <a:ext cx="3036354" cy="482453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625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범위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용도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품목 코드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표준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Part List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제작 사양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옵션 사항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제품 사진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(2D)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(3D)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세부 이미지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포장 및 납품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하자 보증</a:t>
            </a:r>
          </a:p>
          <a:p>
            <a:endParaRPr lang="ko-KR" altLang="en-US" sz="1600" b="0" dirty="0">
              <a:latin typeface="+mn-ea"/>
              <a:ea typeface="+mn-ea"/>
            </a:endParaRPr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1760798" y="971600"/>
            <a:ext cx="3336404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  <a:ea typeface="+mn-ea"/>
              </a:rPr>
              <a:t>목 차</a:t>
            </a:r>
            <a:r>
              <a:rPr lang="en-US" altLang="ko-KR" dirty="0" smtClean="0">
                <a:latin typeface="+mn-ea"/>
                <a:ea typeface="+mn-ea"/>
              </a:rPr>
              <a:t>(Contents)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854586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92796" y="1259632"/>
            <a:ext cx="36724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j-cs"/>
              </a:defRPr>
            </a:lvl1pPr>
          </a:lstStyle>
          <a:p>
            <a:r>
              <a:rPr lang="ko-KR" altLang="en-US" dirty="0" smtClean="0">
                <a:latin typeface="+mn-ea"/>
                <a:ea typeface="+mn-ea"/>
              </a:rPr>
              <a:t>제품 제안서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98884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6886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318860" y="5832140"/>
            <a:ext cx="187522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0" dirty="0" smtClean="0">
                <a:latin typeface="+mn-lt"/>
              </a:rPr>
              <a:t>2019. 3. </a:t>
            </a:r>
            <a:endParaRPr lang="ko-KR" altLang="en-US" sz="1600" b="0" dirty="0">
              <a:latin typeface="+mn-lt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450184" y="7286550"/>
            <a:ext cx="173260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b="0" dirty="0" err="1" smtClean="0">
                <a:latin typeface="+mn-ea"/>
                <a:ea typeface="+mn-ea"/>
              </a:rPr>
              <a:t>하이테크랙</a:t>
            </a:r>
            <a:endParaRPr lang="ko-KR" altLang="en-US" sz="1800" b="0" dirty="0">
              <a:latin typeface="+mn-ea"/>
              <a:ea typeface="+mn-ea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1196752" y="2987824"/>
            <a:ext cx="4800600" cy="12961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  <a:ea typeface="+mn-ea"/>
              </a:rPr>
              <a:t>제품명</a:t>
            </a:r>
            <a:r>
              <a:rPr lang="en-US" altLang="ko-KR" dirty="0" smtClean="0">
                <a:latin typeface="+mn-ea"/>
                <a:ea typeface="+mn-ea"/>
              </a:rPr>
              <a:t>: SERVER RACK</a:t>
            </a:r>
          </a:p>
          <a:p>
            <a:r>
              <a:rPr lang="ko-KR" altLang="en-US" dirty="0" smtClean="0">
                <a:latin typeface="+mn-ea"/>
                <a:ea typeface="+mn-ea"/>
              </a:rPr>
              <a:t>모델명</a:t>
            </a:r>
            <a:r>
              <a:rPr lang="en-US" altLang="ko-KR" dirty="0" smtClean="0">
                <a:latin typeface="+mn-ea"/>
                <a:ea typeface="+mn-ea"/>
              </a:rPr>
              <a:t>: HTS1000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705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제품 사진</a:t>
            </a:r>
            <a:r>
              <a:rPr lang="en-US" altLang="ko-KR" dirty="0" smtClean="0"/>
              <a:t>(Product Image)</a:t>
            </a:r>
            <a:endParaRPr lang="ko-KR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163" y="1637155"/>
            <a:ext cx="2505697" cy="526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11년효성사용하는문서\자료(대내)\카다로그전체사진 저용량 종합\1 Server Rack\MS서브-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4664" y="1547664"/>
            <a:ext cx="2853313" cy="5400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서</a:t>
            </a:r>
            <a:r>
              <a:rPr lang="ko-KR" altLang="en-US" sz="1500" dirty="0" err="1">
                <a:latin typeface="+mn-ea"/>
                <a:ea typeface="+mn-ea"/>
              </a:rPr>
              <a:t>버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HTS1000)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도면</a:t>
            </a:r>
            <a:r>
              <a:rPr lang="en-US" altLang="ko-KR" dirty="0" smtClean="0"/>
              <a:t>(2D)</a:t>
            </a:r>
            <a:endParaRPr lang="ko-KR" altLang="en-US" dirty="0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서</a:t>
            </a:r>
            <a:r>
              <a:rPr lang="ko-KR" altLang="en-US" sz="1500" dirty="0" err="1">
                <a:latin typeface="+mn-ea"/>
                <a:ea typeface="+mn-ea"/>
              </a:rPr>
              <a:t>버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HTS1000)</a:t>
            </a:r>
            <a:endParaRPr lang="ko-KR" altLang="en-US" sz="1500" b="0" dirty="0">
              <a:latin typeface="+mn-ea"/>
              <a:ea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5455" r="14300" b="2485"/>
          <a:stretch/>
        </p:blipFill>
        <p:spPr>
          <a:xfrm>
            <a:off x="293634" y="1997714"/>
            <a:ext cx="6334382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도면</a:t>
            </a:r>
            <a:r>
              <a:rPr lang="en-US" altLang="ko-KR" dirty="0" smtClean="0"/>
              <a:t>(3D)</a:t>
            </a:r>
            <a:endParaRPr lang="ko-KR" altLang="en-US" dirty="0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서</a:t>
            </a:r>
            <a:r>
              <a:rPr lang="ko-KR" altLang="en-US" sz="1500" dirty="0" err="1">
                <a:latin typeface="+mn-ea"/>
                <a:ea typeface="+mn-ea"/>
              </a:rPr>
              <a:t>버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HTS1000)</a:t>
            </a:r>
            <a:endParaRPr lang="ko-KR" altLang="en-US" sz="1500" b="0" dirty="0">
              <a:latin typeface="+mn-ea"/>
              <a:ea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11394" r="27951" b="15849"/>
          <a:stretch/>
        </p:blipFill>
        <p:spPr>
          <a:xfrm>
            <a:off x="1988841" y="4788024"/>
            <a:ext cx="3337512" cy="398873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0" t="13024" r="28600" b="15704"/>
          <a:stretch/>
        </p:blipFill>
        <p:spPr>
          <a:xfrm>
            <a:off x="1988840" y="827584"/>
            <a:ext cx="3256109" cy="39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721613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세부 이미지</a:t>
            </a:r>
            <a:r>
              <a:rPr lang="en-US" altLang="ko-KR" dirty="0" smtClean="0"/>
              <a:t>(Detail</a:t>
            </a:r>
            <a:r>
              <a:rPr lang="en-US" altLang="ko-KR" baseline="0" dirty="0" smtClean="0"/>
              <a:t> Feature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1556" y="312136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전면</a:t>
            </a:r>
            <a:r>
              <a:rPr lang="ko-KR" altLang="en-US" sz="1200" dirty="0" err="1"/>
              <a:t>문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벌집 </a:t>
            </a:r>
            <a:r>
              <a:rPr lang="ko-KR" altLang="en-US" sz="800" dirty="0" err="1" smtClean="0"/>
              <a:t>타공으로</a:t>
            </a:r>
            <a:r>
              <a:rPr lang="ko-KR" altLang="en-US" sz="800" dirty="0" smtClean="0"/>
              <a:t> </a:t>
            </a:r>
            <a:r>
              <a:rPr lang="ko-KR" altLang="en-US" sz="800" dirty="0" err="1" smtClean="0"/>
              <a:t>랙</a:t>
            </a:r>
            <a:r>
              <a:rPr lang="ko-KR" altLang="en-US" sz="800" dirty="0" smtClean="0"/>
              <a:t> 내부의 </a:t>
            </a:r>
            <a:r>
              <a:rPr lang="ko-KR" altLang="en-US" sz="800" dirty="0" err="1" smtClean="0"/>
              <a:t>열순환</a:t>
            </a:r>
            <a:r>
              <a:rPr lang="ko-KR" altLang="en-US" sz="800" dirty="0" smtClean="0"/>
              <a:t> 및 모니터링 가능</a:t>
            </a:r>
            <a:endParaRPr lang="en-US" altLang="ko-KR" sz="800" dirty="0" smtClean="0"/>
          </a:p>
          <a:p>
            <a:r>
              <a:rPr lang="ko-KR" altLang="en-US" sz="800" dirty="0" smtClean="0"/>
              <a:t>고급 </a:t>
            </a:r>
            <a:r>
              <a:rPr lang="ko-KR" altLang="en-US" sz="800" dirty="0" err="1" smtClean="0"/>
              <a:t>잠금장치</a:t>
            </a:r>
            <a:r>
              <a:rPr lang="ko-KR" altLang="en-US" sz="800" dirty="0" smtClean="0"/>
              <a:t> 타입</a:t>
            </a:r>
            <a:r>
              <a:rPr lang="en-US" altLang="ko-KR" sz="800" dirty="0" smtClean="0"/>
              <a:t>(</a:t>
            </a:r>
            <a:r>
              <a:rPr lang="en-US" altLang="ko-KR" sz="800" dirty="0">
                <a:latin typeface="+mn-ea"/>
              </a:rPr>
              <a:t>Push and swing handle type</a:t>
            </a:r>
            <a:endParaRPr lang="ko-KR" alt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451556" y="557581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후면문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안쪽 </a:t>
            </a:r>
            <a:r>
              <a:rPr lang="en-US" altLang="ko-KR" sz="800" dirty="0" smtClean="0"/>
              <a:t>4poin </a:t>
            </a:r>
            <a:r>
              <a:rPr lang="ko-KR" altLang="en-US" sz="800" dirty="0" smtClean="0"/>
              <a:t>체결하여 튼튼하게 고정</a:t>
            </a:r>
            <a:endParaRPr lang="en-US" altLang="ko-KR" sz="800" dirty="0" smtClean="0"/>
          </a:p>
          <a:p>
            <a:r>
              <a:rPr lang="ko-KR" altLang="en-US" sz="800" dirty="0" smtClean="0"/>
              <a:t>위치 조절 가능</a:t>
            </a:r>
            <a:endParaRPr lang="ko-KR" altLang="en-US" sz="800" dirty="0"/>
          </a:p>
        </p:txBody>
      </p:sp>
      <p:sp>
        <p:nvSpPr>
          <p:cNvPr id="29" name="TextBox 28"/>
          <p:cNvSpPr txBox="1"/>
          <p:nvPr/>
        </p:nvSpPr>
        <p:spPr>
          <a:xfrm>
            <a:off x="3818492" y="312136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전면문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옵션</a:t>
            </a:r>
            <a:r>
              <a:rPr lang="en-US" altLang="ko-KR" sz="1200" dirty="0" smtClean="0"/>
              <a:t>)</a:t>
            </a:r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/>
              <a:t>벌집 </a:t>
            </a:r>
            <a:r>
              <a:rPr lang="ko-KR" altLang="en-US" sz="800" dirty="0" err="1"/>
              <a:t>타공으로</a:t>
            </a:r>
            <a:r>
              <a:rPr lang="ko-KR" altLang="en-US" sz="800" dirty="0"/>
              <a:t> </a:t>
            </a:r>
            <a:r>
              <a:rPr lang="ko-KR" altLang="en-US" sz="800" dirty="0" err="1"/>
              <a:t>랙</a:t>
            </a:r>
            <a:r>
              <a:rPr lang="ko-KR" altLang="en-US" sz="800" dirty="0"/>
              <a:t> 내부의 </a:t>
            </a:r>
            <a:r>
              <a:rPr lang="ko-KR" altLang="en-US" sz="800" dirty="0" err="1"/>
              <a:t>열순환</a:t>
            </a:r>
            <a:r>
              <a:rPr lang="ko-KR" altLang="en-US" sz="800" dirty="0"/>
              <a:t> 및 모니터링 가능</a:t>
            </a:r>
            <a:endParaRPr lang="en-US" altLang="ko-KR" sz="800" dirty="0"/>
          </a:p>
          <a:p>
            <a:r>
              <a:rPr lang="ko-KR" altLang="en-US" sz="800" dirty="0"/>
              <a:t>고급 </a:t>
            </a:r>
            <a:r>
              <a:rPr lang="ko-KR" altLang="en-US" sz="800" dirty="0" err="1"/>
              <a:t>잠금장치</a:t>
            </a:r>
            <a:r>
              <a:rPr lang="ko-KR" altLang="en-US" sz="800" dirty="0"/>
              <a:t> 타입</a:t>
            </a:r>
            <a:r>
              <a:rPr lang="en-US" altLang="ko-KR" sz="800" dirty="0"/>
              <a:t>(</a:t>
            </a:r>
            <a:r>
              <a:rPr lang="en-US" altLang="ko-KR" sz="800" dirty="0">
                <a:latin typeface="+mn-ea"/>
              </a:rPr>
              <a:t>Push and swing handle type</a:t>
            </a:r>
            <a:endParaRPr lang="ko-KR" alt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3818492" y="557581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후면문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옵션</a:t>
            </a:r>
            <a:r>
              <a:rPr lang="en-US" altLang="ko-KR" sz="1200" dirty="0" smtClean="0"/>
              <a:t>)</a:t>
            </a:r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벌집 </a:t>
            </a:r>
            <a:r>
              <a:rPr lang="ko-KR" altLang="en-US" sz="800" dirty="0" err="1"/>
              <a:t>타공으로</a:t>
            </a:r>
            <a:r>
              <a:rPr lang="ko-KR" altLang="en-US" sz="800" dirty="0"/>
              <a:t> </a:t>
            </a:r>
            <a:r>
              <a:rPr lang="ko-KR" altLang="en-US" sz="800" dirty="0" err="1"/>
              <a:t>랙</a:t>
            </a:r>
            <a:r>
              <a:rPr lang="ko-KR" altLang="en-US" sz="800" dirty="0"/>
              <a:t> 내부의 </a:t>
            </a:r>
            <a:r>
              <a:rPr lang="ko-KR" altLang="en-US" sz="800" dirty="0" err="1"/>
              <a:t>열순환</a:t>
            </a:r>
            <a:r>
              <a:rPr lang="ko-KR" altLang="en-US" sz="800" dirty="0"/>
              <a:t> 및 모니터링 가능</a:t>
            </a:r>
            <a:endParaRPr lang="en-US" altLang="ko-KR" sz="800" dirty="0"/>
          </a:p>
          <a:p>
            <a:r>
              <a:rPr lang="ko-KR" altLang="en-US" sz="800" dirty="0"/>
              <a:t>고급 </a:t>
            </a:r>
            <a:r>
              <a:rPr lang="ko-KR" altLang="en-US" sz="800" dirty="0" err="1"/>
              <a:t>잠금장치</a:t>
            </a:r>
            <a:r>
              <a:rPr lang="ko-KR" altLang="en-US" sz="800" dirty="0"/>
              <a:t> 타입</a:t>
            </a:r>
            <a:r>
              <a:rPr lang="en-US" altLang="ko-KR" sz="800" dirty="0"/>
              <a:t>(</a:t>
            </a:r>
            <a:r>
              <a:rPr lang="en-US" altLang="ko-KR" sz="800" dirty="0">
                <a:latin typeface="+mn-ea"/>
              </a:rPr>
              <a:t>Push and swing handle type</a:t>
            </a:r>
            <a:endParaRPr lang="ko-KR" altLang="en-US" sz="800" dirty="0"/>
          </a:p>
        </p:txBody>
      </p:sp>
      <p:sp>
        <p:nvSpPr>
          <p:cNvPr id="19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서</a:t>
            </a:r>
            <a:r>
              <a:rPr lang="ko-KR" altLang="en-US" sz="1500" dirty="0" err="1">
                <a:latin typeface="+mn-ea"/>
                <a:ea typeface="+mn-ea"/>
              </a:rPr>
              <a:t>버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HTS1000)</a:t>
            </a:r>
            <a:endParaRPr lang="ko-KR" altLang="en-US" sz="1500" b="0" dirty="0">
              <a:latin typeface="+mn-ea"/>
              <a:ea typeface="+mn-ea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10" y="6343224"/>
            <a:ext cx="2132458" cy="172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6672" y="806093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L-Pin</a:t>
            </a:r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이탈착의 편의를 위한 </a:t>
            </a:r>
            <a:r>
              <a:rPr lang="en-US" altLang="ko-KR" sz="800" dirty="0" smtClean="0"/>
              <a:t>L-Pin </a:t>
            </a:r>
            <a:r>
              <a:rPr lang="ko-KR" altLang="en-US" sz="800" dirty="0" smtClean="0"/>
              <a:t>적용</a:t>
            </a:r>
            <a:endParaRPr lang="ko-KR" altLang="en-US" sz="8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48" y="6332744"/>
            <a:ext cx="213934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803796" y="805664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선반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안쪽 </a:t>
            </a:r>
            <a:r>
              <a:rPr lang="en-US" altLang="ko-KR" sz="800" dirty="0" smtClean="0"/>
              <a:t>4poin </a:t>
            </a:r>
            <a:r>
              <a:rPr lang="ko-KR" altLang="en-US" sz="800" dirty="0" smtClean="0"/>
              <a:t>체결하여 튼튼하게 고정</a:t>
            </a:r>
            <a:endParaRPr lang="en-US" altLang="ko-KR" sz="800" dirty="0" smtClean="0"/>
          </a:p>
          <a:p>
            <a:r>
              <a:rPr lang="ko-KR" altLang="en-US" sz="800" dirty="0" smtClean="0"/>
              <a:t>위치 조절 가능</a:t>
            </a:r>
            <a:endParaRPr lang="ko-KR" altLang="en-US" sz="8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3" y="1403648"/>
            <a:ext cx="2126375" cy="17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3" y="3851920"/>
            <a:ext cx="2126375" cy="17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43240" r="56706" b="44628"/>
          <a:stretch/>
        </p:blipFill>
        <p:spPr>
          <a:xfrm>
            <a:off x="522233" y="1404667"/>
            <a:ext cx="2258695" cy="173547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r="10026"/>
          <a:stretch/>
        </p:blipFill>
        <p:spPr>
          <a:xfrm>
            <a:off x="548680" y="3846039"/>
            <a:ext cx="2230464" cy="172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721613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세부 이미지</a:t>
            </a:r>
            <a:r>
              <a:rPr lang="en-US" altLang="ko-KR" dirty="0" smtClean="0"/>
              <a:t>(Detail</a:t>
            </a:r>
            <a:r>
              <a:rPr lang="en-US" altLang="ko-KR" baseline="0" dirty="0" smtClean="0"/>
              <a:t> Feature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8" y="1400504"/>
            <a:ext cx="2132458" cy="172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01" y="1403648"/>
            <a:ext cx="213934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10" y="3884356"/>
            <a:ext cx="2132458" cy="172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61048" y="313184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케이블</a:t>
            </a:r>
            <a:r>
              <a:rPr lang="ko-KR" altLang="en-US" sz="1200" dirty="0"/>
              <a:t>링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후면 수직</a:t>
            </a:r>
            <a:r>
              <a:rPr lang="en-US" altLang="ko-KR" sz="800" dirty="0" smtClean="0"/>
              <a:t>, </a:t>
            </a:r>
            <a:r>
              <a:rPr lang="ko-KR" altLang="en-US" sz="800" dirty="0" smtClean="0"/>
              <a:t>수평으로 깔끔한 케이블링 </a:t>
            </a:r>
            <a:endParaRPr lang="ko-KR" alt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457270" y="3123129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2Fan</a:t>
            </a:r>
          </a:p>
          <a:p>
            <a:r>
              <a:rPr lang="en-US" altLang="ko-KR" sz="400" dirty="0" smtClean="0"/>
              <a:t> </a:t>
            </a:r>
          </a:p>
          <a:p>
            <a:r>
              <a:rPr lang="en-US" altLang="ko-KR" sz="800" dirty="0" smtClean="0"/>
              <a:t>2</a:t>
            </a:r>
            <a:r>
              <a:rPr lang="ko-KR" altLang="en-US" sz="800" dirty="0" smtClean="0"/>
              <a:t>팬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기본</a:t>
            </a:r>
            <a:r>
              <a:rPr lang="en-US" altLang="ko-KR" sz="800" dirty="0" smtClean="0"/>
              <a:t>), 4</a:t>
            </a:r>
            <a:r>
              <a:rPr lang="ko-KR" altLang="en-US" sz="800" dirty="0" smtClean="0"/>
              <a:t>팬</a:t>
            </a:r>
            <a:r>
              <a:rPr lang="en-US" altLang="ko-KR" sz="800" dirty="0" smtClean="0"/>
              <a:t>, 6</a:t>
            </a:r>
            <a:r>
              <a:rPr lang="ko-KR" altLang="en-US" sz="800" dirty="0" smtClean="0"/>
              <a:t>팬까지 부착 가능</a:t>
            </a:r>
            <a:endParaRPr lang="en-US" altLang="ko-KR" sz="800" dirty="0" smtClean="0"/>
          </a:p>
          <a:p>
            <a:r>
              <a:rPr lang="ko-KR" altLang="en-US" sz="800" dirty="0" smtClean="0"/>
              <a:t>상부케이블 </a:t>
            </a:r>
            <a:r>
              <a:rPr lang="ko-KR" altLang="en-US" sz="800" dirty="0" err="1" smtClean="0"/>
              <a:t>인입</a:t>
            </a:r>
            <a:r>
              <a:rPr lang="ko-KR" altLang="en-US" sz="800" dirty="0" smtClean="0"/>
              <a:t> 가능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옵션</a:t>
            </a:r>
            <a:r>
              <a:rPr lang="en-US" altLang="ko-KR" sz="800" dirty="0" smtClean="0"/>
              <a:t>)</a:t>
            </a:r>
            <a:endParaRPr lang="ko-KR" alt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476672" y="5571401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푸</a:t>
            </a:r>
            <a:r>
              <a:rPr lang="ko-KR" altLang="en-US" sz="1200" dirty="0" err="1"/>
              <a:t>트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en-US" altLang="ko-KR" sz="800" dirty="0" smtClean="0"/>
              <a:t>+</a:t>
            </a:r>
            <a:r>
              <a:rPr lang="ko-KR" altLang="en-US" sz="800" dirty="0" smtClean="0"/>
              <a:t>자 드라이버를 통해 쉽게 고정 가능</a:t>
            </a:r>
            <a:endParaRPr lang="en-US" altLang="ko-KR" sz="800" dirty="0" smtClean="0"/>
          </a:p>
          <a:p>
            <a:r>
              <a:rPr lang="ko-KR" altLang="en-US" sz="800" dirty="0" smtClean="0"/>
              <a:t>바닥과 절연</a:t>
            </a:r>
            <a:endParaRPr lang="ko-KR" altLang="en-US" sz="800" dirty="0"/>
          </a:p>
        </p:txBody>
      </p:sp>
      <p:sp>
        <p:nvSpPr>
          <p:cNvPr id="19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서</a:t>
            </a:r>
            <a:r>
              <a:rPr lang="ko-KR" altLang="en-US" sz="1500" dirty="0" err="1">
                <a:latin typeface="+mn-ea"/>
                <a:ea typeface="+mn-ea"/>
              </a:rPr>
              <a:t>버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HTS1000)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4423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포장 방법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(Packing)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포장은 제품 전체에 비닐을 씌운 후 골판지 박스로 포장합니다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골판지 박스 겉 표지에는 주문자의 별도 요구사항이 없을 경우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인투알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기본 인쇄 도안으로 포장합니다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전면 유리의 경우 빨간색으로 된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“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전면 유리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”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스티커를 전면에 부착합니다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품명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규격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제조자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제조일자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제조사 연락처 등이 필요할 경우 별도 협의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납품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(Delivery)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납품 장소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주문자의 요구 주소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납품 조건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현장 납품 및 위치 고정 등은 별도 협의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포장 및 납품</a:t>
            </a:r>
            <a:r>
              <a:rPr lang="en-US" altLang="ko-KR" dirty="0" smtClean="0"/>
              <a:t>(Packing</a:t>
            </a:r>
            <a:r>
              <a:rPr lang="en-US" altLang="ko-KR" baseline="0" dirty="0" smtClean="0"/>
              <a:t>, Delivery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13"/>
          <p:cNvSpPr txBox="1">
            <a:spLocks/>
          </p:cNvSpPr>
          <p:nvPr/>
        </p:nvSpPr>
        <p:spPr>
          <a:xfrm>
            <a:off x="368300" y="1376645"/>
            <a:ext cx="6121400" cy="3195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1"/>
                </a:solidFill>
                <a:latin typeface="맑은 고딕" pitchFamily="50" charset="-127"/>
              </a:rPr>
              <a:t>하자 보증</a:t>
            </a:r>
            <a:endParaRPr lang="ko-KR" altLang="ko-KR" sz="1100" dirty="0" smtClean="0">
              <a:solidFill>
                <a:schemeClr val="tx1"/>
              </a:solidFill>
              <a:latin typeface="맑은 고딕" pitchFamily="50" charset="-127"/>
            </a:endParaRPr>
          </a:p>
          <a:p>
            <a:pPr algn="just">
              <a:lnSpc>
                <a:spcPct val="1250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하자 보증 기간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: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납품 후 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1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년 </a:t>
            </a:r>
            <a:endParaRPr lang="en-US" altLang="ko-KR" sz="900" dirty="0" smtClean="0">
              <a:solidFill>
                <a:schemeClr val="tx1"/>
              </a:solidFill>
              <a:latin typeface="맑은 고딕" pitchFamily="50" charset="-127"/>
            </a:endParaRPr>
          </a:p>
          <a:p>
            <a:pPr marL="177800" indent="-177800" algn="l">
              <a:lnSpc>
                <a:spcPct val="1250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납품한 제품의 전기적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기계적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재료 등 제품 자체 결함 발생 시 공급자가 직접 방문하여 해당 제품을 정품으로 무상으로 교체함을 원칙으로 합니다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.</a:t>
            </a:r>
          </a:p>
          <a:p>
            <a:pPr marL="177800" indent="-177800" algn="l">
              <a:lnSpc>
                <a:spcPct val="1250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공급자는 본 제품에 대해 주문자의 지원 요청이 있을 경우는 품질관리 및 고객만족을 위해 적극적이고 신속하게 처리토록 합니다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.</a:t>
            </a:r>
            <a:endParaRPr lang="en-US" altLang="ko-KR" sz="900" dirty="0" smtClean="0">
              <a:solidFill>
                <a:schemeClr val="tx1"/>
              </a:solidFill>
              <a:latin typeface="맑은 고딕" pitchFamily="50" charset="-127"/>
            </a:endParaRPr>
          </a:p>
        </p:txBody>
      </p:sp>
      <p:sp>
        <p:nvSpPr>
          <p:cNvPr id="13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하자 보증</a:t>
            </a:r>
            <a:r>
              <a:rPr lang="en-US" altLang="ko-KR" dirty="0" smtClean="0"/>
              <a:t>(Warranty)</a:t>
            </a:r>
            <a:endParaRPr lang="ko-KR" altLang="en-US" dirty="0"/>
          </a:p>
        </p:txBody>
      </p:sp>
      <p:sp>
        <p:nvSpPr>
          <p:cNvPr id="16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서</a:t>
            </a:r>
            <a:r>
              <a:rPr lang="ko-KR" altLang="en-US" sz="1500" dirty="0" err="1">
                <a:latin typeface="+mn-ea"/>
                <a:ea typeface="+mn-ea"/>
              </a:rPr>
              <a:t>버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HTS1000)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46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부제목 2"/>
          <p:cNvSpPr txBox="1">
            <a:spLocks/>
          </p:cNvSpPr>
          <p:nvPr/>
        </p:nvSpPr>
        <p:spPr>
          <a:xfrm>
            <a:off x="1910823" y="1979712"/>
            <a:ext cx="3036354" cy="482453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700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범위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용도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품목 코드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표준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Part List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제작 사양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옵션 사항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제품 사진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(2D)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(3D)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세부 이미지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하자 보증</a:t>
            </a:r>
          </a:p>
          <a:p>
            <a:endParaRPr lang="ko-KR" altLang="en-US" sz="1600" b="0" dirty="0">
              <a:latin typeface="+mn-ea"/>
              <a:ea typeface="+mn-ea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1760798" y="971600"/>
            <a:ext cx="3336404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  <a:ea typeface="+mn-ea"/>
              </a:rPr>
              <a:t>목 차</a:t>
            </a:r>
            <a:r>
              <a:rPr lang="en-US" altLang="ko-KR" dirty="0" smtClean="0">
                <a:latin typeface="+mn-ea"/>
                <a:ea typeface="+mn-ea"/>
              </a:rPr>
              <a:t>(Contents)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027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13"/>
          <p:cNvSpPr txBox="1">
            <a:spLocks/>
          </p:cNvSpPr>
          <p:nvPr/>
        </p:nvSpPr>
        <p:spPr>
          <a:xfrm>
            <a:off x="368300" y="1376645"/>
            <a:ext cx="6121400" cy="5355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적용 범위</a:t>
            </a: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본 제품의 적용 제품은 각종 서버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스토리지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UPS, SWITCH, FDF, PATCH PANEL,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전송장비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방송장비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등 중요 통신 장비 시설에 대한 보관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운용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장비인 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RACK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제품에 대하여 적용합니다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본 제품은 서버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통신 </a:t>
            </a:r>
            <a:r>
              <a:rPr lang="ko-KR" altLang="en-US" sz="900" b="0" kern="1200" baseline="0" dirty="0" err="1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장비실에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사용하는 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RACK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으로써 서버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통신장비를 실장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운용하는데 적합한 제품입니다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본 제품은 귀사의 통신 장비 운용에 가장 적합한 제품으로 제안합니다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본 프로젝트에 가장 적합한 규격과 제작 사양으로 본 제품을 제안합니다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용도</a:t>
            </a: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사용처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: DATA CENTER,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종합센터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통합센터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전산실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통신실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ISP,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서버 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Hosting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업체 등등</a:t>
            </a: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SERVER, STORAGE, UPS, BATTERY, INTERNET,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중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대형 네트워크 장비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DATA, VOICE,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무선통신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중계통신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 TELECOM, ELECTRONICAL, </a:t>
            </a:r>
            <a:r>
              <a:rPr lang="ko-KR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전송장비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방송장비</a:t>
            </a:r>
            <a:r>
              <a:rPr lang="ko-KR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등 각종 장비류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들을 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RACK MOUNTING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하는데 사용하는 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INDOOR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용 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CABINET RACK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입니다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각종 방송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통신 장비들에 대해 </a:t>
            </a:r>
            <a:r>
              <a:rPr lang="ko-KR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안정적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운용을 위한 장비 실장용 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CABINET RACK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입니다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각종 </a:t>
            </a:r>
            <a:r>
              <a:rPr lang="ko-KR" altLang="en-US" sz="900" b="0" kern="1200" baseline="0" dirty="0" err="1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케이블류에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대한 </a:t>
            </a:r>
            <a:r>
              <a:rPr lang="ko-KR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효율적인 관리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와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보관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유지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보수 </a:t>
            </a:r>
            <a:r>
              <a:rPr lang="ko-KR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할 수 있는 용도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즉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광케이블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UTP,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패치코드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전원 케이블 등 각종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케이블들</a:t>
            </a:r>
            <a:r>
              <a:rPr lang="ko-KR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의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효율적인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접선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분배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회선증설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정리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식별관리 등 관리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운영을 용이하게 할 용도 등에 따라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적합한 옵션을 적용하여 선택적으로 사용되는 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INDOOR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용 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CABINET RACK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입니다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.</a:t>
            </a:r>
          </a:p>
          <a:p>
            <a:endParaRPr lang="en-US" altLang="ko-KR" sz="900" b="0" dirty="0" smtClean="0">
              <a:latin typeface="+mn-ea"/>
              <a:ea typeface="+mn-ea"/>
            </a:endParaRPr>
          </a:p>
        </p:txBody>
      </p:sp>
      <p:sp>
        <p:nvSpPr>
          <p:cNvPr id="15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적용 범위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용도</a:t>
            </a:r>
            <a:endParaRPr lang="ko-KR" altLang="en-US" dirty="0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서</a:t>
            </a:r>
            <a:r>
              <a:rPr lang="ko-KR" altLang="en-US" sz="1500" dirty="0" err="1">
                <a:latin typeface="+mn-ea"/>
                <a:ea typeface="+mn-ea"/>
              </a:rPr>
              <a:t>버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HTS1000)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400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13"/>
          <p:cNvSpPr txBox="1">
            <a:spLocks/>
          </p:cNvSpPr>
          <p:nvPr/>
        </p:nvSpPr>
        <p:spPr>
          <a:xfrm>
            <a:off x="368300" y="1376645"/>
            <a:ext cx="6121400" cy="5355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1. </a:t>
            </a:r>
            <a:r>
              <a:rPr lang="ko-KR" altLang="en-US" dirty="0" smtClean="0"/>
              <a:t>적용 규격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국제규격</a:t>
            </a:r>
            <a:endParaRPr lang="en-US" altLang="ko-KR" dirty="0" smtClean="0"/>
          </a:p>
          <a:p>
            <a:r>
              <a:rPr lang="en-US" altLang="ko-KR" dirty="0" smtClean="0"/>
              <a:t>IEC 297-1,2,3</a:t>
            </a:r>
          </a:p>
          <a:p>
            <a:r>
              <a:rPr lang="en-US" altLang="ko-KR" dirty="0" smtClean="0"/>
              <a:t>EIA/ECA 310-E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19” </a:t>
            </a:r>
            <a:r>
              <a:rPr lang="ko-KR" altLang="en-US" dirty="0" err="1" smtClean="0"/>
              <a:t>실장폭</a:t>
            </a:r>
            <a:endParaRPr lang="en-US" altLang="ko-KR" dirty="0" smtClean="0"/>
          </a:p>
          <a:p>
            <a:r>
              <a:rPr lang="ko-KR" altLang="en-US" dirty="0" smtClean="0"/>
              <a:t>최소 </a:t>
            </a:r>
            <a:r>
              <a:rPr lang="en-US" altLang="ko-KR" dirty="0" smtClean="0"/>
              <a:t>483.4mm</a:t>
            </a:r>
          </a:p>
          <a:p>
            <a:r>
              <a:rPr lang="en-US" altLang="ko-KR" dirty="0" smtClean="0"/>
              <a:t>465</a:t>
            </a:r>
            <a:r>
              <a:rPr lang="en-US" altLang="ko-KR" sz="900" dirty="0" smtClean="0">
                <a:latin typeface="맑은 고딕" pitchFamily="50" charset="-127"/>
              </a:rPr>
              <a:t> ± 1.6mm</a:t>
            </a:r>
          </a:p>
          <a:p>
            <a:r>
              <a:rPr lang="ko-KR" altLang="en-US" dirty="0" smtClean="0"/>
              <a:t>최소 </a:t>
            </a:r>
            <a:r>
              <a:rPr lang="en-US" altLang="ko-KR" dirty="0" smtClean="0"/>
              <a:t>450mm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재질 및 후처리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철판 재질</a:t>
            </a:r>
            <a:r>
              <a:rPr lang="en-US" altLang="ko-KR" dirty="0" smtClean="0"/>
              <a:t>: KS D 3512</a:t>
            </a:r>
          </a:p>
          <a:p>
            <a:r>
              <a:rPr lang="ko-KR" altLang="en-US" dirty="0" smtClean="0"/>
              <a:t>알루미늄 재질</a:t>
            </a:r>
            <a:r>
              <a:rPr lang="en-US" altLang="ko-KR" dirty="0" smtClean="0"/>
              <a:t>: AL6063-T5</a:t>
            </a:r>
          </a:p>
          <a:p>
            <a:r>
              <a:rPr lang="ko-KR" altLang="en-US" dirty="0" smtClean="0"/>
              <a:t>피막두께</a:t>
            </a:r>
            <a:r>
              <a:rPr lang="en-US" altLang="ko-KR" dirty="0" smtClean="0"/>
              <a:t>: 6</a:t>
            </a:r>
            <a:r>
              <a:rPr lang="en-US" altLang="ko-KR" sz="900" dirty="0" smtClean="0">
                <a:latin typeface="맑은 고딕" pitchFamily="50" charset="-127"/>
              </a:rPr>
              <a:t>㎛ </a:t>
            </a:r>
            <a:r>
              <a:rPr lang="ko-KR" altLang="en-US" sz="900" dirty="0" smtClean="0">
                <a:latin typeface="맑은 고딕" pitchFamily="50" charset="-127"/>
              </a:rPr>
              <a:t>이상</a:t>
            </a:r>
            <a:endParaRPr lang="en-US" altLang="ko-KR" sz="900" dirty="0" smtClean="0">
              <a:latin typeface="맑은 고딕" pitchFamily="50" charset="-127"/>
            </a:endParaRPr>
          </a:p>
          <a:p>
            <a:r>
              <a:rPr lang="ko-KR" altLang="en-US" sz="900" dirty="0" smtClean="0">
                <a:latin typeface="맑은 고딕" pitchFamily="50" charset="-127"/>
              </a:rPr>
              <a:t>도장 방법</a:t>
            </a:r>
            <a:r>
              <a:rPr lang="en-US" altLang="ko-KR" sz="900" dirty="0" smtClean="0">
                <a:latin typeface="맑은 고딕" pitchFamily="50" charset="-127"/>
              </a:rPr>
              <a:t>: </a:t>
            </a:r>
            <a:r>
              <a:rPr lang="ko-KR" altLang="en-US" sz="900" dirty="0" smtClean="0">
                <a:latin typeface="맑은 고딕" pitchFamily="50" charset="-127"/>
              </a:rPr>
              <a:t>정전 스프레이 </a:t>
            </a:r>
            <a:r>
              <a:rPr lang="ko-KR" altLang="en-US" sz="900" dirty="0" err="1" smtClean="0">
                <a:latin typeface="맑은 고딕" pitchFamily="50" charset="-127"/>
              </a:rPr>
              <a:t>도장법</a:t>
            </a:r>
            <a:endParaRPr lang="en-US" altLang="ko-KR" sz="900" dirty="0" smtClean="0">
              <a:latin typeface="맑은 고딕" pitchFamily="50" charset="-127"/>
            </a:endParaRPr>
          </a:p>
          <a:p>
            <a:r>
              <a:rPr lang="ko-KR" altLang="en-US" sz="900" dirty="0" smtClean="0">
                <a:latin typeface="맑은 고딕" pitchFamily="50" charset="-127"/>
              </a:rPr>
              <a:t>도장 두께</a:t>
            </a:r>
            <a:r>
              <a:rPr lang="en-US" altLang="ko-KR" sz="900" dirty="0" smtClean="0">
                <a:latin typeface="맑은 고딕" pitchFamily="50" charset="-127"/>
              </a:rPr>
              <a:t>: 50㎛ </a:t>
            </a:r>
            <a:r>
              <a:rPr lang="ko-KR" altLang="en-US" sz="900" dirty="0" smtClean="0">
                <a:latin typeface="맑은 고딕" pitchFamily="50" charset="-127"/>
              </a:rPr>
              <a:t>이상</a:t>
            </a:r>
            <a:endParaRPr lang="en-US" altLang="ko-KR" sz="900" dirty="0" smtClean="0">
              <a:latin typeface="맑은 고딕" pitchFamily="50" charset="-127"/>
            </a:endParaRPr>
          </a:p>
          <a:p>
            <a:endParaRPr lang="en-US" altLang="ko-KR" sz="900" dirty="0" smtClean="0">
              <a:latin typeface="맑은 고딕" pitchFamily="50" charset="-127"/>
            </a:endParaRPr>
          </a:p>
          <a:p>
            <a:endParaRPr lang="en-US" altLang="ko-KR" sz="900" dirty="0" smtClean="0">
              <a:latin typeface="맑은 고딕" pitchFamily="50" charset="-127"/>
            </a:endParaRPr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환경 조건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주위 온도</a:t>
            </a:r>
            <a:r>
              <a:rPr lang="en-US" altLang="ko-KR" dirty="0" smtClean="0"/>
              <a:t>: -10</a:t>
            </a:r>
            <a:r>
              <a:rPr lang="ko-KR" altLang="en-US" dirty="0" smtClean="0"/>
              <a:t>도</a:t>
            </a:r>
            <a:r>
              <a:rPr lang="en-US" altLang="ko-KR" dirty="0" smtClean="0"/>
              <a:t> ~ 50</a:t>
            </a:r>
            <a:r>
              <a:rPr lang="ko-KR" altLang="en-US" dirty="0" smtClean="0"/>
              <a:t>도</a:t>
            </a:r>
            <a:endParaRPr lang="en-US" altLang="ko-KR" dirty="0" smtClean="0"/>
          </a:p>
          <a:p>
            <a:r>
              <a:rPr lang="ko-KR" altLang="en-US" dirty="0" smtClean="0"/>
              <a:t>상대 습도</a:t>
            </a:r>
            <a:r>
              <a:rPr lang="en-US" altLang="ko-KR" dirty="0" smtClean="0"/>
              <a:t>: 90% </a:t>
            </a:r>
            <a:r>
              <a:rPr lang="ko-KR" altLang="en-US" dirty="0" smtClean="0"/>
              <a:t>이하</a:t>
            </a:r>
            <a:endParaRPr lang="en-US" altLang="ko-KR" dirty="0" smtClean="0"/>
          </a:p>
          <a:p>
            <a:r>
              <a:rPr lang="ko-KR" altLang="en-US" dirty="0" smtClean="0"/>
              <a:t>설치 장소</a:t>
            </a:r>
            <a:r>
              <a:rPr lang="en-US" altLang="ko-KR" dirty="0" smtClean="0"/>
              <a:t>: </a:t>
            </a:r>
            <a:r>
              <a:rPr lang="ko-KR" altLang="en-US" dirty="0" smtClean="0"/>
              <a:t>좌우 최소 </a:t>
            </a:r>
            <a:r>
              <a:rPr lang="en-US" altLang="ko-KR" dirty="0" smtClean="0"/>
              <a:t>2~3m </a:t>
            </a:r>
            <a:r>
              <a:rPr lang="ko-KR" altLang="en-US" dirty="0" smtClean="0"/>
              <a:t>공간이 필요하며 표면이 고르고 분진이 적은 실내</a:t>
            </a:r>
            <a:endParaRPr lang="en-US" altLang="ko-KR" dirty="0" smtClean="0"/>
          </a:p>
          <a:p>
            <a:r>
              <a:rPr lang="ko-KR" altLang="en-US" dirty="0" err="1" smtClean="0"/>
              <a:t>랙의</a:t>
            </a:r>
            <a:r>
              <a:rPr lang="ko-KR" altLang="en-US" dirty="0" smtClean="0"/>
              <a:t> 하중을 견딜 수 있는 </a:t>
            </a:r>
            <a:r>
              <a:rPr lang="en-US" altLang="ko-KR" dirty="0" smtClean="0"/>
              <a:t>Access Floor </a:t>
            </a:r>
            <a:r>
              <a:rPr lang="ko-KR" altLang="en-US" dirty="0" smtClean="0"/>
              <a:t>또는 콘크리트 구조물 위</a:t>
            </a:r>
            <a:endParaRPr lang="en-US" altLang="ko-KR" dirty="0" smtClean="0"/>
          </a:p>
          <a:p>
            <a:r>
              <a:rPr lang="ko-KR" altLang="en-US" dirty="0" smtClean="0"/>
              <a:t>내부를 식별할 수 있는 조명이 설치된 실내</a:t>
            </a:r>
            <a:endParaRPr lang="en-US" altLang="ko-KR" dirty="0" smtClean="0"/>
          </a:p>
        </p:txBody>
      </p:sp>
      <p:sp>
        <p:nvSpPr>
          <p:cNvPr id="9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mtClean="0"/>
              <a:t>적용 규격</a:t>
            </a:r>
            <a:endParaRPr lang="ko-KR" altLang="en-US" dirty="0"/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서</a:t>
            </a:r>
            <a:r>
              <a:rPr lang="ko-KR" altLang="en-US" sz="1500" dirty="0" err="1">
                <a:latin typeface="+mn-ea"/>
                <a:ea typeface="+mn-ea"/>
              </a:rPr>
              <a:t>버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HTS1000)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498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31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품목 코드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표준 규격</a:t>
            </a:r>
            <a:endParaRPr lang="en-US" altLang="ko-KR" dirty="0" smtClean="0"/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품목 코드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표준 규격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84196"/>
              </p:ext>
            </p:extLst>
          </p:nvPr>
        </p:nvGraphicFramePr>
        <p:xfrm>
          <a:off x="368297" y="1758768"/>
          <a:ext cx="6121406" cy="237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06"/>
                <a:gridCol w="1300798"/>
                <a:gridCol w="765176"/>
                <a:gridCol w="535622"/>
                <a:gridCol w="765176"/>
                <a:gridCol w="765176"/>
                <a:gridCol w="765176"/>
                <a:gridCol w="765176"/>
              </a:tblGrid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품목 코드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높이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(H)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U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깊이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(D)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넓이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(W)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Weight</a:t>
                      </a:r>
                      <a:endParaRPr lang="ko-KR" altLang="en-US" sz="1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Note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HTS1000-45A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2200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45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1000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600(19”)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103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HTS1000-42A</a:t>
                      </a:r>
                      <a:endParaRPr lang="ko-KR" altLang="en-US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2100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42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101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HTS1000-40A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2000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40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99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HTS1000-36A</a:t>
                      </a:r>
                      <a:endParaRPr lang="ko-KR" altLang="en-US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1800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36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93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HTS1000-22A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1200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22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70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HTS1000-18A</a:t>
                      </a:r>
                      <a:endParaRPr lang="ko-KR" altLang="en-US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1000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63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4586220" y="1475656"/>
            <a:ext cx="2074168" cy="259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U(unit)=1U=44.45mm / Size=mm, kg</a:t>
            </a: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서</a:t>
            </a:r>
            <a:r>
              <a:rPr lang="ko-KR" altLang="en-US" sz="1500" dirty="0" err="1">
                <a:latin typeface="+mn-ea"/>
                <a:ea typeface="+mn-ea"/>
              </a:rPr>
              <a:t>버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HTS1000)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31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Part</a:t>
            </a:r>
            <a:r>
              <a:rPr lang="en-US" altLang="ko-KR" baseline="0" dirty="0" smtClean="0"/>
              <a:t> List(</a:t>
            </a:r>
            <a:r>
              <a:rPr lang="ko-KR" altLang="en-US" baseline="0" dirty="0" err="1" smtClean="0"/>
              <a:t>구성품</a:t>
            </a:r>
            <a:r>
              <a:rPr lang="ko-KR" altLang="en-US" baseline="0" dirty="0" smtClean="0"/>
              <a:t> 내역</a:t>
            </a:r>
            <a:r>
              <a:rPr lang="en-US" altLang="ko-KR" baseline="0" dirty="0" smtClean="0"/>
              <a:t>)</a:t>
            </a:r>
            <a:endParaRPr lang="en-US" altLang="ko-KR" dirty="0" smtClean="0"/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Part List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6205"/>
              </p:ext>
            </p:extLst>
          </p:nvPr>
        </p:nvGraphicFramePr>
        <p:xfrm>
          <a:off x="368301" y="1763683"/>
          <a:ext cx="6121398" cy="4465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04"/>
                <a:gridCol w="1989454"/>
                <a:gridCol w="2372042"/>
                <a:gridCol w="535622"/>
                <a:gridCol w="765176"/>
              </a:tblGrid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Part Name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재질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규격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수량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Note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메인프레임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(Main Frame)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baseline="0" dirty="0" smtClean="0">
                          <a:latin typeface="맑은 고딕" pitchFamily="50" charset="-127"/>
                          <a:ea typeface="+mn-ea"/>
                        </a:rPr>
                        <a:t>알루미늄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+mn-ea"/>
                        </a:rPr>
                        <a:t>코너 </a:t>
                      </a:r>
                      <a:r>
                        <a:rPr lang="ko-KR" altLang="en-US" sz="900" b="0" baseline="0" dirty="0" err="1" smtClean="0">
                          <a:latin typeface="맑은 고딕" pitchFamily="50" charset="-127"/>
                          <a:ea typeface="+mn-ea"/>
                        </a:rPr>
                        <a:t>다이캐스팅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구조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탑판넬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(Top Panel)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SPCC 1.0T, Air Vent</a:t>
                      </a:r>
                      <a:endParaRPr lang="ko-KR" altLang="en-US" sz="9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전면문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(Front Door)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강화유리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900" b="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잠금장치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철문타공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옵션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옆문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(Side Panel)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SPCC 1.2T, </a:t>
                      </a:r>
                      <a:r>
                        <a:rPr lang="ko-KR" altLang="en-US" sz="900" b="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슬라이드래치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타입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후면문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(Rear Door)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SPCC, 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하단 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Air Vent, Push Button Type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철문타공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옵션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9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마운트바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(Mount Bar)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알루미늄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Cage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Nut Type, Unit 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표시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멀티탭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(Power Strips) 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220V, 15A,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10Ways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팬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(Fan </a:t>
                      </a:r>
                      <a:r>
                        <a:rPr lang="en-US" altLang="ko-KR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Ass’y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endParaRPr lang="ko-KR" altLang="en-US" sz="9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220V,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2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팬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ABS 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커버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코드길이 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1.5m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선반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(Shelf) 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SPCC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1.6T, D700mm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케이블브라켓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(R.C.BRT)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알루미늄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19”Rack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Type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바퀴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(Caster)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우레탄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2.5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인치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수평조절나사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(Foot)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Steel,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M12mm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서</a:t>
            </a:r>
            <a:r>
              <a:rPr lang="ko-KR" altLang="en-US" sz="1500" dirty="0" err="1">
                <a:latin typeface="+mn-ea"/>
                <a:ea typeface="+mn-ea"/>
              </a:rPr>
              <a:t>버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HTS1000)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 smtClean="0">
                <a:latin typeface="+mn-ea"/>
                <a:ea typeface="+mn-ea"/>
              </a:rPr>
              <a:t>메인 프레임</a:t>
            </a:r>
            <a:r>
              <a:rPr lang="en-US" altLang="ko-KR" sz="900" dirty="0" smtClean="0">
                <a:latin typeface="+mn-ea"/>
                <a:ea typeface="+mn-ea"/>
              </a:rPr>
              <a:t>(Main Frame)</a:t>
            </a:r>
          </a:p>
          <a:p>
            <a:r>
              <a:rPr lang="ko-KR" altLang="en-US" sz="900" dirty="0" smtClean="0">
                <a:latin typeface="+mn-ea"/>
                <a:ea typeface="+mn-ea"/>
              </a:rPr>
              <a:t>재질은 알루미늄으로써 </a:t>
            </a:r>
            <a:r>
              <a:rPr lang="en-US" altLang="ko-KR" sz="900" dirty="0" smtClean="0">
                <a:latin typeface="+mn-ea"/>
                <a:ea typeface="+mn-ea"/>
              </a:rPr>
              <a:t>8</a:t>
            </a:r>
            <a:r>
              <a:rPr lang="ko-KR" altLang="en-US" sz="900" dirty="0" smtClean="0">
                <a:latin typeface="+mn-ea"/>
                <a:ea typeface="+mn-ea"/>
              </a:rPr>
              <a:t>개의 </a:t>
            </a:r>
            <a:r>
              <a:rPr lang="ko-KR" altLang="en-US" sz="900" dirty="0" err="1" smtClean="0">
                <a:latin typeface="+mn-ea"/>
                <a:ea typeface="+mn-ea"/>
              </a:rPr>
              <a:t>다이캐스팅</a:t>
            </a:r>
            <a:r>
              <a:rPr lang="ko-KR" altLang="en-US" sz="900" dirty="0" smtClean="0">
                <a:latin typeface="+mn-ea"/>
                <a:ea typeface="+mn-ea"/>
              </a:rPr>
              <a:t> 구조로 외관이 미려하게 제작되어 있습니다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endParaRPr lang="en-US" altLang="ko-KR" sz="900" dirty="0" smtClean="0">
              <a:latin typeface="+mn-ea"/>
              <a:ea typeface="+mn-ea"/>
            </a:endParaRPr>
          </a:p>
          <a:p>
            <a:r>
              <a:rPr lang="ko-KR" altLang="en-US" sz="900" b="0" dirty="0" err="1" smtClean="0">
                <a:latin typeface="+mn-ea"/>
                <a:ea typeface="+mn-ea"/>
              </a:rPr>
              <a:t>탑판넬</a:t>
            </a:r>
            <a:r>
              <a:rPr lang="en-US" altLang="ko-KR" sz="900" b="0" dirty="0" smtClean="0">
                <a:latin typeface="+mn-ea"/>
                <a:ea typeface="+mn-ea"/>
              </a:rPr>
              <a:t>(Top Panel)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latin typeface="+mn-ea"/>
                <a:ea typeface="+mn-ea"/>
              </a:rPr>
              <a:t>재질은 </a:t>
            </a:r>
            <a:r>
              <a:rPr lang="en-US" altLang="ko-KR" sz="900" b="0" dirty="0" smtClean="0">
                <a:latin typeface="+mn-ea"/>
                <a:ea typeface="+mn-ea"/>
              </a:rPr>
              <a:t>Steel</a:t>
            </a:r>
            <a:r>
              <a:rPr lang="ko-KR" altLang="en-US" sz="900" b="0" dirty="0" smtClean="0">
                <a:latin typeface="+mn-ea"/>
                <a:ea typeface="+mn-ea"/>
              </a:rPr>
              <a:t>이며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팬이 부착될 위치에 상승하는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더운열이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빠질 수 있도록 홀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타공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되어 있습니다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전면문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(Front Door)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>
                <a:latin typeface="맑은 고딕" pitchFamily="50" charset="-127"/>
              </a:rPr>
              <a:t>재질은 </a:t>
            </a:r>
            <a:r>
              <a:rPr lang="en-US" altLang="ko-KR" sz="900" dirty="0">
                <a:latin typeface="맑은 고딕" pitchFamily="50" charset="-127"/>
              </a:rPr>
              <a:t>5.0T </a:t>
            </a:r>
            <a:r>
              <a:rPr lang="ko-KR" altLang="en-US" sz="900" dirty="0">
                <a:latin typeface="맑은 고딕" pitchFamily="50" charset="-127"/>
              </a:rPr>
              <a:t>강화유리로 제작하였습니다 </a:t>
            </a:r>
            <a:endParaRPr lang="en-US" altLang="ko-KR" sz="900" dirty="0">
              <a:latin typeface="맑은 고딕" pitchFamily="50" charset="-127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>
                <a:latin typeface="맑은 고딕" pitchFamily="50" charset="-127"/>
              </a:rPr>
              <a:t>랙</a:t>
            </a:r>
            <a:r>
              <a:rPr lang="ko-KR" altLang="en-US" sz="900" dirty="0">
                <a:latin typeface="맑은 고딕" pitchFamily="50" charset="-127"/>
              </a:rPr>
              <a:t> 전면 모니터링을 위해 연한 갈색 강화유리로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>
                <a:latin typeface="맑은 고딕" pitchFamily="50" charset="-127"/>
              </a:rPr>
              <a:t>전면문의 </a:t>
            </a:r>
            <a:r>
              <a:rPr lang="ko-KR" altLang="en-US" sz="900" dirty="0" err="1">
                <a:latin typeface="맑은 고딕" pitchFamily="50" charset="-127"/>
              </a:rPr>
              <a:t>이탈착을</a:t>
            </a:r>
            <a:r>
              <a:rPr lang="ko-KR" altLang="en-US" sz="900" dirty="0">
                <a:latin typeface="맑은 고딕" pitchFamily="50" charset="-127"/>
              </a:rPr>
              <a:t> 쉽게 하기 위해 </a:t>
            </a:r>
            <a:r>
              <a:rPr lang="ko-KR" altLang="en-US" sz="900" dirty="0" err="1">
                <a:latin typeface="맑은 고딕" pitchFamily="50" charset="-127"/>
              </a:rPr>
              <a:t>힌지</a:t>
            </a:r>
            <a:r>
              <a:rPr lang="en-US" altLang="ko-KR" sz="900" dirty="0">
                <a:latin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</a:rPr>
              <a:t>타입으로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옆문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(Side Panel)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재질은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Steel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이며 쉬운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이탈착을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위해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슬라이드래치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타입으로 제작하였습니다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후면문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(Rear Door)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>
                <a:latin typeface="맑은 고딕" pitchFamily="50" charset="-127"/>
              </a:rPr>
              <a:t>재질은 </a:t>
            </a:r>
            <a:r>
              <a:rPr lang="en-US" altLang="ko-KR" sz="900" dirty="0">
                <a:latin typeface="맑은 고딕" pitchFamily="50" charset="-127"/>
              </a:rPr>
              <a:t>Steel</a:t>
            </a:r>
            <a:r>
              <a:rPr lang="ko-KR" altLang="en-US" sz="900" dirty="0">
                <a:latin typeface="맑은 고딕" pitchFamily="50" charset="-127"/>
              </a:rPr>
              <a:t>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>
                <a:latin typeface="맑은 고딕" pitchFamily="50" charset="-127"/>
              </a:rPr>
              <a:t>랙</a:t>
            </a:r>
            <a:r>
              <a:rPr lang="ko-KR" altLang="en-US" sz="900" dirty="0">
                <a:latin typeface="맑은 고딕" pitchFamily="50" charset="-127"/>
              </a:rPr>
              <a:t> 내부의 통풍을 고려하여 하단을 </a:t>
            </a:r>
            <a:r>
              <a:rPr lang="ko-KR" altLang="en-US" sz="900" dirty="0" err="1">
                <a:latin typeface="맑은 고딕" pitchFamily="50" charset="-127"/>
              </a:rPr>
              <a:t>타공으로</a:t>
            </a:r>
            <a:r>
              <a:rPr lang="ko-KR" altLang="en-US" sz="900" dirty="0">
                <a:latin typeface="맑은 고딕" pitchFamily="50" charset="-127"/>
              </a:rPr>
              <a:t>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>
                <a:latin typeface="맑은 고딕" pitchFamily="50" charset="-127"/>
              </a:rPr>
              <a:t>후면문의 </a:t>
            </a:r>
            <a:r>
              <a:rPr lang="ko-KR" altLang="en-US" sz="900" dirty="0" err="1">
                <a:latin typeface="맑은 고딕" pitchFamily="50" charset="-127"/>
              </a:rPr>
              <a:t>이탈착을</a:t>
            </a:r>
            <a:r>
              <a:rPr lang="ko-KR" altLang="en-US" sz="900" dirty="0">
                <a:latin typeface="맑은 고딕" pitchFamily="50" charset="-127"/>
              </a:rPr>
              <a:t> 쉽게 하기 위해 </a:t>
            </a:r>
            <a:r>
              <a:rPr lang="en-US" altLang="ko-KR" sz="900" dirty="0">
                <a:latin typeface="맑은 고딕" pitchFamily="50" charset="-127"/>
              </a:rPr>
              <a:t>L-Pin </a:t>
            </a:r>
            <a:r>
              <a:rPr lang="ko-KR" altLang="en-US" sz="900" dirty="0">
                <a:latin typeface="맑은 고딕" pitchFamily="50" charset="-127"/>
              </a:rPr>
              <a:t>타입으로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>
                <a:latin typeface="맑은 고딕" pitchFamily="50" charset="-127"/>
              </a:rPr>
              <a:t>푸쉬</a:t>
            </a:r>
            <a:r>
              <a:rPr lang="ko-KR" altLang="en-US" sz="900" dirty="0">
                <a:latin typeface="맑은 고딕" pitchFamily="50" charset="-127"/>
              </a:rPr>
              <a:t> 버튼 타입으로 </a:t>
            </a:r>
            <a:r>
              <a:rPr lang="ko-KR" altLang="en-US" sz="900" dirty="0" err="1">
                <a:latin typeface="맑은 고딕" pitchFamily="50" charset="-127"/>
              </a:rPr>
              <a:t>오픈되도록</a:t>
            </a:r>
            <a:r>
              <a:rPr lang="ko-KR" altLang="en-US" sz="900" dirty="0">
                <a:latin typeface="맑은 고딕" pitchFamily="50" charset="-127"/>
              </a:rPr>
              <a:t>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마운</a:t>
            </a:r>
            <a:r>
              <a:rPr lang="ko-KR" altLang="en-US" sz="900" dirty="0" err="1"/>
              <a:t>트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바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(Mount Bar)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재질은 알루미늄이며 레일 타입 서버 및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UPS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가 장착 가능한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케이지너트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타입으로 제작하였습니다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Unit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식별을 용이하게 하기 위해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Unit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표시가 되어 있습니다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전면문과의 간격을 조절할 수 있도록 슬라이딩 타입으로 이동이 가능하도록 제작하였습니다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멀티탭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(Power Strips)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220V, 15A, 10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코드길이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2m, 1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개를 기본으로 제공합니다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팬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(Fan </a:t>
            </a:r>
            <a:r>
              <a:rPr lang="en-US" altLang="ko-KR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Ass‘y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220V, 2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ABS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커버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코드길이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1.5m, 1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개를 기본으로 제공합니다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선반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(Shelf)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재질은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Steel 1.6T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이며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D700mm, 1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개를 기본으로 제공합니다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endParaRPr lang="en-US" altLang="ko-KR" sz="900" dirty="0" smtClean="0"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케이블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브라켓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(Rear Cable Bracket)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재질은 알루미늄이며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19”Rack Type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으로써 뒤쪽 케이블 정리용으로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3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개를 기본으로 제공합니다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제작 사양</a:t>
            </a:r>
            <a:endParaRPr lang="ko-KR" altLang="en-US" dirty="0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서</a:t>
            </a:r>
            <a:r>
              <a:rPr lang="ko-KR" altLang="en-US" sz="1500" dirty="0" err="1">
                <a:latin typeface="+mn-ea"/>
                <a:ea typeface="+mn-ea"/>
              </a:rPr>
              <a:t>버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HTS1000)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04637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바퀴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(Caster)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재질은 우레탄이며 저소음 제품으로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개를 제공합니다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수평조절나사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(Leveling Foot)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just">
              <a:lnSpc>
                <a:spcPct val="125000"/>
              </a:lnSpc>
            </a:pPr>
            <a:r>
              <a:rPr lang="ko-KR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은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Steel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로써 절연타입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규격은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12mm,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수평조절을 위해 기본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개를 제공합니</a:t>
            </a:r>
            <a:r>
              <a:rPr lang="ko-KR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마감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정전 스프레이 도장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(Finished: Spray Powder Coating)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제품의 전체 도장은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분체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도장으로 하며 검정색을 기본으로 제공합니다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분체는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고급 제품을 사용하며 신개발 제품을 적용하고 있습니다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서</a:t>
            </a:r>
            <a:r>
              <a:rPr lang="ko-KR" altLang="en-US" sz="1500" dirty="0" err="1">
                <a:latin typeface="+mn-ea"/>
                <a:ea typeface="+mn-ea"/>
              </a:rPr>
              <a:t>버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HTS1000)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멀티탭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(Power Strips)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110V, 220V, 15A, 8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10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14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20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코드길이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2m, 3m, 5m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220V, 30A, 4SQ, 10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14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20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코드길이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2m, 3m 5m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암페어 미터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표시창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차단기 내장 타입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IP Socket Type(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암수가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조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): IEC 60309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Outlet: IEC320 C13</a:t>
            </a: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선반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(Shelf)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Steel, D700mm, 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길이조절 선반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(1U, 510~840mm)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옆쪽케이블정리대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(Side Cable Bracket)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알루미늄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D700mm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접지바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(Ground Bar)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황동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19”Rack Type,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애자포함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기타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기타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랙에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부착하는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모니터판넬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키보드선반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블랭크판넬등은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액세서리 파트에서 선택하시면 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lang="en-US" altLang="ko-KR" sz="9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옵션 사항</a:t>
            </a:r>
            <a:r>
              <a:rPr lang="en-US" altLang="ko-KR" dirty="0" smtClean="0"/>
              <a:t>(Options)</a:t>
            </a:r>
            <a:endParaRPr lang="ko-KR" altLang="en-US" dirty="0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서</a:t>
            </a:r>
            <a:r>
              <a:rPr lang="ko-KR" altLang="en-US" sz="1500" dirty="0" err="1">
                <a:latin typeface="+mn-ea"/>
                <a:ea typeface="+mn-ea"/>
              </a:rPr>
              <a:t>버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HTS1000)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1419</Words>
  <Application>Microsoft Office PowerPoint</Application>
  <PresentationFormat>화면 슬라이드 쇼(4:3)</PresentationFormat>
  <Paragraphs>315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맑은 고딕</vt:lpstr>
      <vt:lpstr>서울남산 장체EB</vt:lpstr>
      <vt:lpstr>Arial</vt:lpstr>
      <vt:lpstr>Office 테마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9</cp:revision>
  <dcterms:created xsi:type="dcterms:W3CDTF">2018-04-18T13:08:15Z</dcterms:created>
  <dcterms:modified xsi:type="dcterms:W3CDTF">2019-03-27T04:32:12Z</dcterms:modified>
</cp:coreProperties>
</file>