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2" r:id="rId16"/>
    <p:sldId id="271" r:id="rId17"/>
  </p:sldIdLst>
  <p:sldSz cx="6858000" cy="9144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3018" y="9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D3D69-9A16-456A-863E-9FB19F429310}" type="datetimeFigureOut">
              <a:rPr lang="ko-KR" altLang="en-US" smtClean="0"/>
              <a:t>2019-03-27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3FDC-3563-40D8-9A3C-F2B19A796B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4995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D3D69-9A16-456A-863E-9FB19F429310}" type="datetimeFigureOut">
              <a:rPr lang="ko-KR" altLang="en-US" smtClean="0"/>
              <a:t>2019-03-27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93FDC-3563-40D8-9A3C-F2B19A796B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4854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 txBox="1">
            <a:spLocks/>
          </p:cNvSpPr>
          <p:nvPr userDrawn="1"/>
        </p:nvSpPr>
        <p:spPr>
          <a:xfrm>
            <a:off x="1592796" y="1259632"/>
            <a:ext cx="3672408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anchor="ctr" anchorCtr="1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3000" b="0" kern="1200">
                <a:solidFill>
                  <a:schemeClr val="tx1"/>
                </a:solidFill>
                <a:latin typeface="+mn-lt"/>
                <a:ea typeface="서울남산 장체EB" panose="02020603020101020101" pitchFamily="18" charset="-127"/>
                <a:cs typeface="+mj-cs"/>
              </a:defRPr>
            </a:lvl1pPr>
          </a:lstStyle>
          <a:p>
            <a:r>
              <a:rPr lang="ko-KR" altLang="en-US" smtClean="0"/>
              <a:t>제품 제안서</a:t>
            </a:r>
            <a:endParaRPr lang="ko-KR" altLang="en-US" dirty="0"/>
          </a:p>
        </p:txBody>
      </p:sp>
      <p:sp>
        <p:nvSpPr>
          <p:cNvPr id="9" name="모서리가 둥근 직사각형 8"/>
          <p:cNvSpPr/>
          <p:nvPr userDrawn="1"/>
        </p:nvSpPr>
        <p:spPr>
          <a:xfrm>
            <a:off x="1988840" y="1447410"/>
            <a:ext cx="2655295" cy="522058"/>
          </a:xfrm>
          <a:prstGeom prst="roundRect">
            <a:avLst/>
          </a:prstGeom>
          <a:noFill/>
          <a:ln w="44450">
            <a:solidFill>
              <a:srgbClr val="1E0B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ko-KR" altLang="en-US" b="0">
              <a:latin typeface="+mn-lt"/>
              <a:ea typeface="+mn-ea"/>
            </a:endParaRPr>
          </a:p>
        </p:txBody>
      </p:sp>
      <p:sp>
        <p:nvSpPr>
          <p:cNvPr id="10" name="모서리가 둥근 직사각형 9"/>
          <p:cNvSpPr/>
          <p:nvPr userDrawn="1"/>
        </p:nvSpPr>
        <p:spPr>
          <a:xfrm>
            <a:off x="2168860" y="1447410"/>
            <a:ext cx="2655295" cy="522058"/>
          </a:xfrm>
          <a:prstGeom prst="roundRect">
            <a:avLst/>
          </a:prstGeom>
          <a:noFill/>
          <a:ln w="44450">
            <a:solidFill>
              <a:srgbClr val="1E0B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ko-KR" altLang="en-US" b="0">
              <a:latin typeface="+mn-lt"/>
              <a:ea typeface="+mn-ea"/>
            </a:endParaRPr>
          </a:p>
        </p:txBody>
      </p:sp>
      <p:sp>
        <p:nvSpPr>
          <p:cNvPr id="12" name="부제목 2"/>
          <p:cNvSpPr txBox="1">
            <a:spLocks/>
          </p:cNvSpPr>
          <p:nvPr userDrawn="1"/>
        </p:nvSpPr>
        <p:spPr>
          <a:xfrm>
            <a:off x="2318860" y="5832140"/>
            <a:ext cx="1875225" cy="648072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서울남산 장체EB" panose="02020603020101020101" pitchFamily="18" charset="-127"/>
                <a:ea typeface="서울남산 장체EB" panose="02020603020101020101" pitchFamily="18" charset="-127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b="0" dirty="0" smtClean="0">
                <a:latin typeface="+mn-lt"/>
              </a:rPr>
              <a:t>2018. 4. </a:t>
            </a:r>
            <a:endParaRPr lang="ko-KR" altLang="en-US" sz="1600" b="0" dirty="0">
              <a:latin typeface="+mn-lt"/>
            </a:endParaRPr>
          </a:p>
        </p:txBody>
      </p:sp>
      <p:sp>
        <p:nvSpPr>
          <p:cNvPr id="13" name="부제목 2"/>
          <p:cNvSpPr txBox="1">
            <a:spLocks/>
          </p:cNvSpPr>
          <p:nvPr userDrawn="1"/>
        </p:nvSpPr>
        <p:spPr>
          <a:xfrm>
            <a:off x="2450184" y="7286550"/>
            <a:ext cx="1732605" cy="648072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서울남산 장체EB" panose="02020603020101020101" pitchFamily="18" charset="-127"/>
                <a:ea typeface="서울남산 장체EB" panose="02020603020101020101" pitchFamily="18" charset="-127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800" b="0" dirty="0" err="1" smtClean="0">
                <a:latin typeface="+mn-lt"/>
              </a:rPr>
              <a:t>하이테크랙</a:t>
            </a:r>
            <a:endParaRPr lang="ko-KR" altLang="en-US" sz="1800" b="0" dirty="0">
              <a:latin typeface="+mn-lt"/>
            </a:endParaRPr>
          </a:p>
        </p:txBody>
      </p:sp>
      <p:sp>
        <p:nvSpPr>
          <p:cNvPr id="14" name="부제목 2"/>
          <p:cNvSpPr txBox="1">
            <a:spLocks/>
          </p:cNvSpPr>
          <p:nvPr userDrawn="1"/>
        </p:nvSpPr>
        <p:spPr>
          <a:xfrm>
            <a:off x="1196752" y="2987824"/>
            <a:ext cx="4800600" cy="1296144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ctr" anchorCtr="1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b="0" kern="1200" baseline="0">
                <a:solidFill>
                  <a:schemeClr val="tx1"/>
                </a:solidFill>
                <a:latin typeface="+mn-lt"/>
                <a:ea typeface="서울남산 장체EB" panose="02020603020101020101" pitchFamily="18" charset="-127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/>
              <a:t>제품명</a:t>
            </a:r>
            <a:r>
              <a:rPr lang="en-US" altLang="ko-KR" dirty="0" smtClean="0"/>
              <a:t>: SERVER RACK</a:t>
            </a:r>
          </a:p>
          <a:p>
            <a:r>
              <a:rPr lang="ko-KR" altLang="en-US" dirty="0" smtClean="0"/>
              <a:t>모델명</a:t>
            </a:r>
            <a:r>
              <a:rPr lang="en-US" altLang="ko-KR" dirty="0" smtClean="0"/>
              <a:t>: HTS1000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8752158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부제목 2"/>
          <p:cNvSpPr txBox="1">
            <a:spLocks/>
          </p:cNvSpPr>
          <p:nvPr userDrawn="1"/>
        </p:nvSpPr>
        <p:spPr>
          <a:xfrm>
            <a:off x="1910823" y="1979712"/>
            <a:ext cx="3036354" cy="4824536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 fontScale="62500" lnSpcReduction="20000"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서울남산 장체EB" panose="02020603020101020101" pitchFamily="18" charset="-127"/>
                <a:ea typeface="서울남산 장체EB" panose="02020603020101020101" pitchFamily="18" charset="-127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r>
              <a:rPr lang="ko-KR" altLang="en-US" sz="2000" b="0" dirty="0" smtClean="0">
                <a:solidFill>
                  <a:schemeClr val="tx1"/>
                </a:solidFill>
                <a:latin typeface="+mn-ea"/>
                <a:ea typeface="+mn-ea"/>
              </a:rPr>
              <a:t>적용 범위</a:t>
            </a:r>
            <a:r>
              <a:rPr lang="en-US" altLang="ko-KR" sz="2000" b="0" dirty="0" smtClean="0">
                <a:solidFill>
                  <a:schemeClr val="tx1"/>
                </a:solidFill>
                <a:latin typeface="+mn-ea"/>
                <a:ea typeface="+mn-ea"/>
              </a:rPr>
              <a:t>, </a:t>
            </a:r>
            <a:r>
              <a:rPr lang="ko-KR" altLang="en-US" sz="2000" b="0" dirty="0" smtClean="0">
                <a:solidFill>
                  <a:schemeClr val="tx1"/>
                </a:solidFill>
                <a:latin typeface="+mn-ea"/>
                <a:ea typeface="+mn-ea"/>
              </a:rPr>
              <a:t>용도</a:t>
            </a:r>
            <a:endParaRPr lang="en-US" altLang="ko-KR" sz="20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ko-KR" altLang="en-US" sz="2000" b="0" dirty="0" smtClean="0">
                <a:solidFill>
                  <a:schemeClr val="tx1"/>
                </a:solidFill>
                <a:latin typeface="+mn-ea"/>
                <a:ea typeface="+mn-ea"/>
              </a:rPr>
              <a:t>적용 규격</a:t>
            </a:r>
            <a:endParaRPr lang="en-US" altLang="ko-KR" sz="20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0" indent="0">
              <a:lnSpc>
                <a:spcPct val="200000"/>
              </a:lnSpc>
              <a:buFontTx/>
              <a:buNone/>
            </a:pPr>
            <a:r>
              <a:rPr lang="ko-KR" altLang="en-US" sz="2000" b="0" dirty="0" smtClean="0">
                <a:solidFill>
                  <a:schemeClr val="tx1"/>
                </a:solidFill>
                <a:latin typeface="+mn-ea"/>
                <a:ea typeface="+mn-ea"/>
              </a:rPr>
              <a:t>품목 코드</a:t>
            </a:r>
            <a:r>
              <a:rPr lang="en-US" altLang="ko-KR" sz="2000" b="0" dirty="0" smtClean="0">
                <a:solidFill>
                  <a:schemeClr val="tx1"/>
                </a:solidFill>
                <a:latin typeface="+mn-ea"/>
                <a:ea typeface="+mn-ea"/>
              </a:rPr>
              <a:t>, </a:t>
            </a:r>
            <a:r>
              <a:rPr lang="ko-KR" altLang="en-US" sz="2000" b="0" dirty="0" smtClean="0">
                <a:solidFill>
                  <a:schemeClr val="tx1"/>
                </a:solidFill>
                <a:latin typeface="+mn-ea"/>
                <a:ea typeface="+mn-ea"/>
              </a:rPr>
              <a:t>표준 규격</a:t>
            </a:r>
            <a:endParaRPr lang="en-US" altLang="ko-KR" sz="20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0" indent="0">
              <a:lnSpc>
                <a:spcPct val="200000"/>
              </a:lnSpc>
              <a:buFontTx/>
              <a:buNone/>
            </a:pPr>
            <a:r>
              <a:rPr lang="en-US" altLang="ko-KR" sz="2000" b="0" dirty="0" smtClean="0">
                <a:solidFill>
                  <a:schemeClr val="tx1"/>
                </a:solidFill>
                <a:latin typeface="+mn-ea"/>
                <a:ea typeface="+mn-ea"/>
              </a:rPr>
              <a:t>Part List</a:t>
            </a:r>
          </a:p>
          <a:p>
            <a:pPr marL="0" indent="0">
              <a:lnSpc>
                <a:spcPct val="200000"/>
              </a:lnSpc>
              <a:buFontTx/>
              <a:buNone/>
            </a:pPr>
            <a:r>
              <a:rPr lang="ko-KR" altLang="en-US" sz="2000" b="0" dirty="0" smtClean="0">
                <a:solidFill>
                  <a:schemeClr val="tx1"/>
                </a:solidFill>
                <a:latin typeface="+mn-ea"/>
                <a:ea typeface="+mn-ea"/>
              </a:rPr>
              <a:t>제작 사양</a:t>
            </a:r>
            <a:endParaRPr lang="en-US" altLang="ko-KR" sz="20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ko-KR" altLang="en-US" sz="2000" b="0" dirty="0" smtClean="0">
                <a:solidFill>
                  <a:schemeClr val="tx1"/>
                </a:solidFill>
                <a:latin typeface="+mn-ea"/>
                <a:ea typeface="+mn-ea"/>
              </a:rPr>
              <a:t>옵션 사항</a:t>
            </a:r>
            <a:endParaRPr lang="en-US" altLang="ko-KR" sz="20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ko-KR" altLang="en-US" sz="2000" b="0" dirty="0" smtClean="0">
                <a:solidFill>
                  <a:schemeClr val="tx1"/>
                </a:solidFill>
                <a:latin typeface="+mn-ea"/>
                <a:ea typeface="+mn-ea"/>
              </a:rPr>
              <a:t>제품 사진</a:t>
            </a:r>
            <a:endParaRPr lang="en-US" altLang="ko-KR" sz="20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ko-KR" altLang="en-US" sz="2000" b="0" dirty="0" smtClean="0">
                <a:solidFill>
                  <a:schemeClr val="tx1"/>
                </a:solidFill>
                <a:latin typeface="+mn-ea"/>
                <a:ea typeface="+mn-ea"/>
              </a:rPr>
              <a:t>도면</a:t>
            </a:r>
            <a:r>
              <a:rPr lang="en-US" altLang="ko-KR" sz="2000" b="0" dirty="0" smtClean="0">
                <a:solidFill>
                  <a:schemeClr val="tx1"/>
                </a:solidFill>
                <a:latin typeface="+mn-ea"/>
                <a:ea typeface="+mn-ea"/>
              </a:rPr>
              <a:t>(2D)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ko-KR" altLang="en-US" sz="2000" b="0" dirty="0" smtClean="0">
                <a:solidFill>
                  <a:schemeClr val="tx1"/>
                </a:solidFill>
                <a:latin typeface="+mn-ea"/>
                <a:ea typeface="+mn-ea"/>
              </a:rPr>
              <a:t>도면</a:t>
            </a:r>
            <a:r>
              <a:rPr lang="en-US" altLang="ko-KR" sz="2000" b="0" dirty="0" smtClean="0">
                <a:solidFill>
                  <a:schemeClr val="tx1"/>
                </a:solidFill>
                <a:latin typeface="+mn-ea"/>
                <a:ea typeface="+mn-ea"/>
              </a:rPr>
              <a:t>(3D)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ko-KR" altLang="en-US" sz="2000" b="0" dirty="0" smtClean="0">
                <a:solidFill>
                  <a:schemeClr val="tx1"/>
                </a:solidFill>
                <a:latin typeface="+mn-ea"/>
                <a:ea typeface="+mn-ea"/>
              </a:rPr>
              <a:t>세부 이미지</a:t>
            </a:r>
            <a:endParaRPr lang="en-US" altLang="ko-KR" sz="20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ko-KR" altLang="en-US" sz="2000" b="0" dirty="0" smtClean="0">
                <a:solidFill>
                  <a:schemeClr val="tx1"/>
                </a:solidFill>
                <a:latin typeface="+mn-ea"/>
                <a:ea typeface="+mn-ea"/>
              </a:rPr>
              <a:t>포장 및 납품</a:t>
            </a:r>
            <a:endParaRPr lang="en-US" altLang="ko-KR" sz="20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ko-KR" altLang="en-US" sz="2000" b="0" dirty="0" smtClean="0">
                <a:solidFill>
                  <a:schemeClr val="tx1"/>
                </a:solidFill>
                <a:latin typeface="+mn-ea"/>
                <a:ea typeface="+mn-ea"/>
              </a:rPr>
              <a:t>하자 보증</a:t>
            </a:r>
          </a:p>
          <a:p>
            <a:endParaRPr lang="ko-KR" altLang="en-US" sz="1600" b="0" dirty="0">
              <a:latin typeface="+mn-ea"/>
              <a:ea typeface="+mn-ea"/>
            </a:endParaRPr>
          </a:p>
        </p:txBody>
      </p:sp>
      <p:sp>
        <p:nvSpPr>
          <p:cNvPr id="14" name="부제목 2"/>
          <p:cNvSpPr txBox="1">
            <a:spLocks/>
          </p:cNvSpPr>
          <p:nvPr userDrawn="1"/>
        </p:nvSpPr>
        <p:spPr>
          <a:xfrm>
            <a:off x="1760798" y="971600"/>
            <a:ext cx="3336404" cy="64807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ctr" anchorCtr="1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b="0" kern="1200" baseline="0">
                <a:solidFill>
                  <a:schemeClr val="tx1"/>
                </a:solidFill>
                <a:latin typeface="+mn-lt"/>
                <a:ea typeface="서울남산 장체EB" panose="02020603020101020101" pitchFamily="18" charset="-127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>
                <a:latin typeface="+mn-ea"/>
                <a:ea typeface="+mn-ea"/>
              </a:rPr>
              <a:t>목 차</a:t>
            </a:r>
            <a:r>
              <a:rPr lang="en-US" altLang="ko-KR" dirty="0" smtClean="0">
                <a:latin typeface="+mn-ea"/>
                <a:ea typeface="+mn-ea"/>
              </a:rPr>
              <a:t>(Contents)</a:t>
            </a:r>
            <a:endParaRPr lang="ko-KR" altLang="en-US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8854586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1592796" y="1259632"/>
            <a:ext cx="3672408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anchor="ctr" anchorCtr="1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3000" b="0" kern="1200">
                <a:solidFill>
                  <a:schemeClr val="tx1"/>
                </a:solidFill>
                <a:latin typeface="+mn-lt"/>
                <a:ea typeface="서울남산 장체EB" panose="02020603020101020101" pitchFamily="18" charset="-127"/>
                <a:cs typeface="+mj-cs"/>
              </a:defRPr>
            </a:lvl1pPr>
          </a:lstStyle>
          <a:p>
            <a:r>
              <a:rPr lang="ko-KR" altLang="en-US" dirty="0" smtClean="0">
                <a:latin typeface="+mn-ea"/>
                <a:ea typeface="+mn-ea"/>
              </a:rPr>
              <a:t>제품 제안서</a:t>
            </a:r>
            <a:endParaRPr lang="ko-KR" altLang="en-US" dirty="0">
              <a:latin typeface="+mn-ea"/>
              <a:ea typeface="+mn-ea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1988840" y="1447410"/>
            <a:ext cx="2655295" cy="522058"/>
          </a:xfrm>
          <a:prstGeom prst="roundRect">
            <a:avLst/>
          </a:prstGeom>
          <a:noFill/>
          <a:ln w="44450">
            <a:solidFill>
              <a:srgbClr val="1E0B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ko-KR" altLang="en-US" b="0">
              <a:latin typeface="+mn-lt"/>
              <a:ea typeface="+mn-ea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2168860" y="1447410"/>
            <a:ext cx="2655295" cy="522058"/>
          </a:xfrm>
          <a:prstGeom prst="roundRect">
            <a:avLst/>
          </a:prstGeom>
          <a:noFill/>
          <a:ln w="44450">
            <a:solidFill>
              <a:srgbClr val="1E0B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ko-KR" altLang="en-US" b="0">
              <a:latin typeface="+mn-lt"/>
              <a:ea typeface="+mn-ea"/>
            </a:endParaRPr>
          </a:p>
        </p:txBody>
      </p:sp>
      <p:sp>
        <p:nvSpPr>
          <p:cNvPr id="7" name="부제목 2"/>
          <p:cNvSpPr txBox="1">
            <a:spLocks/>
          </p:cNvSpPr>
          <p:nvPr/>
        </p:nvSpPr>
        <p:spPr>
          <a:xfrm>
            <a:off x="2318860" y="5832140"/>
            <a:ext cx="1875225" cy="648072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서울남산 장체EB" panose="02020603020101020101" pitchFamily="18" charset="-127"/>
                <a:ea typeface="서울남산 장체EB" panose="02020603020101020101" pitchFamily="18" charset="-127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b="0" dirty="0" smtClean="0">
                <a:latin typeface="+mn-lt"/>
              </a:rPr>
              <a:t>2019. 3. </a:t>
            </a:r>
            <a:endParaRPr lang="ko-KR" altLang="en-US" sz="1600" b="0" dirty="0">
              <a:latin typeface="+mn-lt"/>
            </a:endParaRPr>
          </a:p>
        </p:txBody>
      </p:sp>
      <p:sp>
        <p:nvSpPr>
          <p:cNvPr id="8" name="부제목 2"/>
          <p:cNvSpPr txBox="1">
            <a:spLocks/>
          </p:cNvSpPr>
          <p:nvPr/>
        </p:nvSpPr>
        <p:spPr>
          <a:xfrm>
            <a:off x="2450184" y="7286550"/>
            <a:ext cx="1732605" cy="648072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서울남산 장체EB" panose="02020603020101020101" pitchFamily="18" charset="-127"/>
                <a:ea typeface="서울남산 장체EB" panose="02020603020101020101" pitchFamily="18" charset="-127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800" b="0" dirty="0" err="1" smtClean="0">
                <a:latin typeface="+mn-ea"/>
                <a:ea typeface="+mn-ea"/>
              </a:rPr>
              <a:t>하이테크랙</a:t>
            </a:r>
            <a:endParaRPr lang="ko-KR" altLang="en-US" sz="1800" b="0" dirty="0">
              <a:latin typeface="+mn-ea"/>
              <a:ea typeface="+mn-ea"/>
            </a:endParaRPr>
          </a:p>
        </p:txBody>
      </p:sp>
      <p:sp>
        <p:nvSpPr>
          <p:cNvPr id="9" name="부제목 2"/>
          <p:cNvSpPr txBox="1">
            <a:spLocks/>
          </p:cNvSpPr>
          <p:nvPr/>
        </p:nvSpPr>
        <p:spPr>
          <a:xfrm>
            <a:off x="1028700" y="2987824"/>
            <a:ext cx="4800600" cy="1296144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ctr" anchorCtr="1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b="0" kern="1200" baseline="0">
                <a:solidFill>
                  <a:schemeClr val="tx1"/>
                </a:solidFill>
                <a:latin typeface="+mn-lt"/>
                <a:ea typeface="서울남산 장체EB" panose="02020603020101020101" pitchFamily="18" charset="-127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>
                <a:latin typeface="+mn-ea"/>
                <a:ea typeface="+mn-ea"/>
              </a:rPr>
              <a:t>제품명</a:t>
            </a:r>
            <a:r>
              <a:rPr lang="en-US" altLang="ko-KR" dirty="0" smtClean="0">
                <a:latin typeface="+mn-ea"/>
                <a:ea typeface="+mn-ea"/>
              </a:rPr>
              <a:t>: </a:t>
            </a:r>
            <a:r>
              <a:rPr lang="ko-KR" altLang="en-US" dirty="0" err="1" smtClean="0">
                <a:latin typeface="+mn-ea"/>
                <a:ea typeface="+mn-ea"/>
              </a:rPr>
              <a:t>표준랙</a:t>
            </a:r>
            <a:r>
              <a:rPr lang="en-US" altLang="ko-KR" dirty="0" smtClean="0">
                <a:latin typeface="+mn-ea"/>
                <a:ea typeface="+mn-ea"/>
              </a:rPr>
              <a:t>(Standard Rack)</a:t>
            </a:r>
          </a:p>
          <a:p>
            <a:r>
              <a:rPr lang="ko-KR" altLang="en-US" dirty="0" smtClean="0">
                <a:latin typeface="+mn-ea"/>
                <a:ea typeface="+mn-ea"/>
              </a:rPr>
              <a:t>모델명</a:t>
            </a:r>
            <a:r>
              <a:rPr lang="en-US" altLang="ko-KR" dirty="0" smtClean="0">
                <a:latin typeface="+mn-ea"/>
                <a:ea typeface="+mn-ea"/>
              </a:rPr>
              <a:t>: HTN750</a:t>
            </a:r>
            <a:endParaRPr lang="ko-KR" altLang="en-US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77054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/>
          <p:cNvCxnSpPr/>
          <p:nvPr/>
        </p:nvCxnSpPr>
        <p:spPr>
          <a:xfrm>
            <a:off x="188913" y="8876109"/>
            <a:ext cx="6480175" cy="0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직사각형 2"/>
          <p:cNvSpPr/>
          <p:nvPr/>
        </p:nvSpPr>
        <p:spPr>
          <a:xfrm>
            <a:off x="180213" y="8903453"/>
            <a:ext cx="6480175" cy="2194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900" b="0" dirty="0" smtClean="0">
                <a:solidFill>
                  <a:srgbClr val="000099"/>
                </a:solidFill>
                <a:latin typeface="+mn-ea"/>
                <a:ea typeface="+mn-ea"/>
              </a:rPr>
              <a:t>www.htrack.co.kr</a:t>
            </a:r>
            <a:endParaRPr lang="ko-KR" altLang="en-US" sz="900" b="0" dirty="0">
              <a:solidFill>
                <a:srgbClr val="000099"/>
              </a:solidFill>
              <a:latin typeface="+mn-ea"/>
              <a:ea typeface="+mn-ea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188912" y="521550"/>
            <a:ext cx="6480175" cy="0"/>
          </a:xfrm>
          <a:prstGeom prst="line">
            <a:avLst/>
          </a:prstGeom>
          <a:ln w="508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텍스트 개체 틀 13"/>
          <p:cNvSpPr txBox="1">
            <a:spLocks/>
          </p:cNvSpPr>
          <p:nvPr/>
        </p:nvSpPr>
        <p:spPr>
          <a:xfrm>
            <a:off x="184588" y="791581"/>
            <a:ext cx="6484499" cy="360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/>
              <a:t>제품 사진</a:t>
            </a:r>
            <a:r>
              <a:rPr lang="en-US" altLang="ko-KR" dirty="0" smtClean="0"/>
              <a:t>(Product Image)</a:t>
            </a:r>
            <a:endParaRPr lang="ko-KR" alt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648" y="1547734"/>
            <a:ext cx="3159652" cy="54319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4984" y="1547497"/>
            <a:ext cx="3375403" cy="5355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부제목 2"/>
          <p:cNvSpPr txBox="1">
            <a:spLocks/>
          </p:cNvSpPr>
          <p:nvPr/>
        </p:nvSpPr>
        <p:spPr>
          <a:xfrm>
            <a:off x="5602" y="116505"/>
            <a:ext cx="2415286" cy="405045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서울남산 장체EB" panose="02020603020101020101" pitchFamily="18" charset="-127"/>
                <a:ea typeface="서울남산 장체EB" panose="02020603020101020101" pitchFamily="18" charset="-127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500" dirty="0" err="1" smtClean="0">
                <a:latin typeface="+mn-ea"/>
                <a:ea typeface="+mn-ea"/>
              </a:rPr>
              <a:t>표</a:t>
            </a:r>
            <a:r>
              <a:rPr lang="ko-KR" altLang="en-US" sz="1500" dirty="0" err="1">
                <a:latin typeface="+mn-ea"/>
                <a:ea typeface="+mn-ea"/>
              </a:rPr>
              <a:t>준</a:t>
            </a:r>
            <a:r>
              <a:rPr lang="ko-KR" altLang="en-US" sz="1500" dirty="0" err="1" smtClean="0">
                <a:latin typeface="+mn-ea"/>
                <a:ea typeface="+mn-ea"/>
              </a:rPr>
              <a:t>랙</a:t>
            </a:r>
            <a:r>
              <a:rPr lang="en-US" altLang="ko-KR" sz="1500" dirty="0" smtClean="0">
                <a:latin typeface="+mn-ea"/>
                <a:ea typeface="+mn-ea"/>
              </a:rPr>
              <a:t>(</a:t>
            </a:r>
            <a:r>
              <a:rPr lang="ko-KR" altLang="en-US" sz="1500" b="0" dirty="0" smtClean="0">
                <a:latin typeface="+mn-ea"/>
                <a:ea typeface="+mn-ea"/>
              </a:rPr>
              <a:t>모델명</a:t>
            </a:r>
            <a:r>
              <a:rPr lang="en-US" altLang="ko-KR" sz="1500" b="0" dirty="0" smtClean="0">
                <a:latin typeface="+mn-ea"/>
                <a:ea typeface="+mn-ea"/>
              </a:rPr>
              <a:t>: HTN750)</a:t>
            </a:r>
            <a:endParaRPr lang="ko-KR" altLang="en-US" sz="1500" b="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83065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/>
          <p:cNvCxnSpPr/>
          <p:nvPr/>
        </p:nvCxnSpPr>
        <p:spPr>
          <a:xfrm>
            <a:off x="188913" y="8876109"/>
            <a:ext cx="6480175" cy="0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직사각형 2"/>
          <p:cNvSpPr/>
          <p:nvPr/>
        </p:nvSpPr>
        <p:spPr>
          <a:xfrm>
            <a:off x="180213" y="8903453"/>
            <a:ext cx="6480175" cy="2194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900" b="0" dirty="0" smtClean="0">
                <a:solidFill>
                  <a:srgbClr val="000099"/>
                </a:solidFill>
                <a:latin typeface="+mn-ea"/>
                <a:ea typeface="+mn-ea"/>
              </a:rPr>
              <a:t>www.htrack.co.kr</a:t>
            </a:r>
            <a:endParaRPr lang="ko-KR" altLang="en-US" sz="900" b="0" dirty="0">
              <a:solidFill>
                <a:srgbClr val="000099"/>
              </a:solidFill>
              <a:latin typeface="+mn-ea"/>
              <a:ea typeface="+mn-ea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188912" y="521550"/>
            <a:ext cx="6480175" cy="0"/>
          </a:xfrm>
          <a:prstGeom prst="line">
            <a:avLst/>
          </a:prstGeom>
          <a:ln w="508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텍스트 개체 틀 13"/>
          <p:cNvSpPr txBox="1">
            <a:spLocks/>
          </p:cNvSpPr>
          <p:nvPr/>
        </p:nvSpPr>
        <p:spPr>
          <a:xfrm>
            <a:off x="184588" y="791581"/>
            <a:ext cx="6484499" cy="360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/>
              <a:t>도면</a:t>
            </a:r>
            <a:r>
              <a:rPr lang="en-US" altLang="ko-KR" dirty="0" smtClean="0"/>
              <a:t>(2D)</a:t>
            </a:r>
            <a:endParaRPr lang="ko-KR" altLang="en-US" dirty="0"/>
          </a:p>
        </p:txBody>
      </p:sp>
      <p:sp>
        <p:nvSpPr>
          <p:cNvPr id="9" name="부제목 2"/>
          <p:cNvSpPr txBox="1">
            <a:spLocks/>
          </p:cNvSpPr>
          <p:nvPr/>
        </p:nvSpPr>
        <p:spPr>
          <a:xfrm>
            <a:off x="5602" y="116505"/>
            <a:ext cx="2415286" cy="405045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서울남산 장체EB" panose="02020603020101020101" pitchFamily="18" charset="-127"/>
                <a:ea typeface="서울남산 장체EB" panose="02020603020101020101" pitchFamily="18" charset="-127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500" dirty="0" err="1" smtClean="0">
                <a:latin typeface="+mn-ea"/>
                <a:ea typeface="+mn-ea"/>
              </a:rPr>
              <a:t>표</a:t>
            </a:r>
            <a:r>
              <a:rPr lang="ko-KR" altLang="en-US" sz="1500" dirty="0" err="1">
                <a:latin typeface="+mn-ea"/>
                <a:ea typeface="+mn-ea"/>
              </a:rPr>
              <a:t>준</a:t>
            </a:r>
            <a:r>
              <a:rPr lang="ko-KR" altLang="en-US" sz="1500" dirty="0" err="1" smtClean="0">
                <a:latin typeface="+mn-ea"/>
                <a:ea typeface="+mn-ea"/>
              </a:rPr>
              <a:t>랙</a:t>
            </a:r>
            <a:r>
              <a:rPr lang="en-US" altLang="ko-KR" sz="1500" dirty="0" smtClean="0">
                <a:latin typeface="+mn-ea"/>
                <a:ea typeface="+mn-ea"/>
              </a:rPr>
              <a:t>(</a:t>
            </a:r>
            <a:r>
              <a:rPr lang="ko-KR" altLang="en-US" sz="1500" b="0" dirty="0" smtClean="0">
                <a:latin typeface="+mn-ea"/>
                <a:ea typeface="+mn-ea"/>
              </a:rPr>
              <a:t>모델명</a:t>
            </a:r>
            <a:r>
              <a:rPr lang="en-US" altLang="ko-KR" sz="1500" b="0" dirty="0" smtClean="0">
                <a:latin typeface="+mn-ea"/>
                <a:ea typeface="+mn-ea"/>
              </a:rPr>
              <a:t>: HTN750)</a:t>
            </a:r>
            <a:endParaRPr lang="ko-KR" altLang="en-US" sz="1500" b="0" dirty="0">
              <a:latin typeface="+mn-ea"/>
              <a:ea typeface="+mn-ea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0" t="3970" r="29000" b="3970"/>
          <a:stretch/>
        </p:blipFill>
        <p:spPr>
          <a:xfrm>
            <a:off x="908720" y="1403648"/>
            <a:ext cx="4955795" cy="698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065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/>
          <p:cNvCxnSpPr/>
          <p:nvPr/>
        </p:nvCxnSpPr>
        <p:spPr>
          <a:xfrm>
            <a:off x="188913" y="8876109"/>
            <a:ext cx="6480175" cy="0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직사각형 2"/>
          <p:cNvSpPr/>
          <p:nvPr/>
        </p:nvSpPr>
        <p:spPr>
          <a:xfrm>
            <a:off x="180213" y="8903453"/>
            <a:ext cx="6480175" cy="2194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900" b="0" dirty="0" smtClean="0">
                <a:solidFill>
                  <a:srgbClr val="000099"/>
                </a:solidFill>
                <a:latin typeface="+mn-ea"/>
                <a:ea typeface="+mn-ea"/>
              </a:rPr>
              <a:t>www.htrack.co.kr</a:t>
            </a:r>
            <a:endParaRPr lang="ko-KR" altLang="en-US" sz="900" b="0" dirty="0">
              <a:solidFill>
                <a:srgbClr val="000099"/>
              </a:solidFill>
              <a:latin typeface="+mn-ea"/>
              <a:ea typeface="+mn-ea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188912" y="521550"/>
            <a:ext cx="6480175" cy="0"/>
          </a:xfrm>
          <a:prstGeom prst="line">
            <a:avLst/>
          </a:prstGeom>
          <a:ln w="508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텍스트 개체 틀 13"/>
          <p:cNvSpPr txBox="1">
            <a:spLocks/>
          </p:cNvSpPr>
          <p:nvPr/>
        </p:nvSpPr>
        <p:spPr>
          <a:xfrm>
            <a:off x="184588" y="791581"/>
            <a:ext cx="6484499" cy="360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/>
              <a:t>도면</a:t>
            </a:r>
            <a:r>
              <a:rPr lang="en-US" altLang="ko-KR" dirty="0" smtClean="0"/>
              <a:t>(3D)</a:t>
            </a:r>
            <a:endParaRPr lang="ko-KR" altLang="en-US" dirty="0"/>
          </a:p>
        </p:txBody>
      </p:sp>
      <p:sp>
        <p:nvSpPr>
          <p:cNvPr id="9" name="부제목 2"/>
          <p:cNvSpPr txBox="1">
            <a:spLocks/>
          </p:cNvSpPr>
          <p:nvPr/>
        </p:nvSpPr>
        <p:spPr>
          <a:xfrm>
            <a:off x="5602" y="116505"/>
            <a:ext cx="2415286" cy="405045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서울남산 장체EB" panose="02020603020101020101" pitchFamily="18" charset="-127"/>
                <a:ea typeface="서울남산 장체EB" panose="02020603020101020101" pitchFamily="18" charset="-127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500" dirty="0" err="1" smtClean="0">
                <a:latin typeface="+mn-ea"/>
                <a:ea typeface="+mn-ea"/>
              </a:rPr>
              <a:t>표</a:t>
            </a:r>
            <a:r>
              <a:rPr lang="ko-KR" altLang="en-US" sz="1500" dirty="0" err="1">
                <a:latin typeface="+mn-ea"/>
                <a:ea typeface="+mn-ea"/>
              </a:rPr>
              <a:t>준</a:t>
            </a:r>
            <a:r>
              <a:rPr lang="ko-KR" altLang="en-US" sz="1500" dirty="0" err="1" smtClean="0">
                <a:latin typeface="+mn-ea"/>
                <a:ea typeface="+mn-ea"/>
              </a:rPr>
              <a:t>랙</a:t>
            </a:r>
            <a:r>
              <a:rPr lang="en-US" altLang="ko-KR" sz="1500" dirty="0" smtClean="0">
                <a:latin typeface="+mn-ea"/>
                <a:ea typeface="+mn-ea"/>
              </a:rPr>
              <a:t>(</a:t>
            </a:r>
            <a:r>
              <a:rPr lang="ko-KR" altLang="en-US" sz="1500" b="0" dirty="0" smtClean="0">
                <a:latin typeface="+mn-ea"/>
                <a:ea typeface="+mn-ea"/>
              </a:rPr>
              <a:t>모델명</a:t>
            </a:r>
            <a:r>
              <a:rPr lang="en-US" altLang="ko-KR" sz="1500" b="0" dirty="0" smtClean="0">
                <a:latin typeface="+mn-ea"/>
                <a:ea typeface="+mn-ea"/>
              </a:rPr>
              <a:t>: HTN750)</a:t>
            </a:r>
            <a:endParaRPr lang="ko-KR" altLang="en-US" sz="1500" b="0" dirty="0">
              <a:latin typeface="+mn-ea"/>
              <a:ea typeface="+mn-ea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0" t="17334" r="31100" b="18818"/>
          <a:stretch/>
        </p:blipFill>
        <p:spPr>
          <a:xfrm>
            <a:off x="908720" y="1881402"/>
            <a:ext cx="5040560" cy="570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065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/>
          <p:cNvCxnSpPr/>
          <p:nvPr/>
        </p:nvCxnSpPr>
        <p:spPr>
          <a:xfrm>
            <a:off x="188913" y="8721613"/>
            <a:ext cx="6480175" cy="0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직사각형 2"/>
          <p:cNvSpPr/>
          <p:nvPr/>
        </p:nvSpPr>
        <p:spPr>
          <a:xfrm>
            <a:off x="180213" y="8903453"/>
            <a:ext cx="6480175" cy="2194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900" b="0" dirty="0" smtClean="0">
                <a:solidFill>
                  <a:srgbClr val="000099"/>
                </a:solidFill>
                <a:latin typeface="+mn-ea"/>
                <a:ea typeface="+mn-ea"/>
              </a:rPr>
              <a:t>www.htrack.co.kr</a:t>
            </a:r>
            <a:endParaRPr lang="ko-KR" altLang="en-US" sz="900" b="0" dirty="0">
              <a:solidFill>
                <a:srgbClr val="000099"/>
              </a:solidFill>
              <a:latin typeface="+mn-ea"/>
              <a:ea typeface="+mn-ea"/>
            </a:endParaRPr>
          </a:p>
        </p:txBody>
      </p:sp>
      <p:sp>
        <p:nvSpPr>
          <p:cNvPr id="6" name="텍스트 개체 틀 13"/>
          <p:cNvSpPr txBox="1">
            <a:spLocks/>
          </p:cNvSpPr>
          <p:nvPr/>
        </p:nvSpPr>
        <p:spPr>
          <a:xfrm>
            <a:off x="184588" y="791581"/>
            <a:ext cx="6484499" cy="360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/>
              <a:t>세부 이미지</a:t>
            </a:r>
            <a:r>
              <a:rPr lang="en-US" altLang="ko-KR" dirty="0" smtClean="0"/>
              <a:t>(Detail</a:t>
            </a:r>
            <a:r>
              <a:rPr lang="en-US" altLang="ko-KR" baseline="0" dirty="0" smtClean="0"/>
              <a:t> Feature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588" y="1219217"/>
            <a:ext cx="2853215" cy="1902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8585" y="1403648"/>
            <a:ext cx="2052948" cy="1722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771" y="3583025"/>
            <a:ext cx="2989189" cy="1992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5144" y="3701285"/>
            <a:ext cx="1066229" cy="1895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2656" y="6488856"/>
            <a:ext cx="2348213" cy="1565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46947" y="5523862"/>
            <a:ext cx="2016224" cy="288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51556" y="3121360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디자</a:t>
            </a:r>
            <a:r>
              <a:rPr lang="ko-KR" altLang="en-US" sz="1200" dirty="0"/>
              <a:t>인</a:t>
            </a:r>
            <a:endParaRPr lang="en-US" altLang="ko-KR" sz="1200" dirty="0" smtClean="0"/>
          </a:p>
          <a:p>
            <a:r>
              <a:rPr lang="en-US" altLang="ko-KR" sz="400" dirty="0" smtClean="0"/>
              <a:t> </a:t>
            </a:r>
          </a:p>
          <a:p>
            <a:r>
              <a:rPr lang="ko-KR" altLang="en-US" sz="800" dirty="0" smtClean="0"/>
              <a:t>부드럽고 미려한 라운드</a:t>
            </a:r>
            <a:endParaRPr lang="ko-KR" altLang="en-US" sz="800" dirty="0"/>
          </a:p>
        </p:txBody>
      </p:sp>
      <p:sp>
        <p:nvSpPr>
          <p:cNvPr id="27" name="TextBox 26"/>
          <p:cNvSpPr txBox="1"/>
          <p:nvPr/>
        </p:nvSpPr>
        <p:spPr>
          <a:xfrm>
            <a:off x="451556" y="5575816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/>
              <a:t>Top, Fan</a:t>
            </a:r>
          </a:p>
          <a:p>
            <a:r>
              <a:rPr lang="en-US" altLang="ko-KR" sz="400" dirty="0" smtClean="0"/>
              <a:t> </a:t>
            </a:r>
          </a:p>
          <a:p>
            <a:r>
              <a:rPr lang="en-US" altLang="ko-KR" sz="800" dirty="0" smtClean="0"/>
              <a:t>1~2</a:t>
            </a:r>
            <a:r>
              <a:rPr lang="ko-KR" altLang="en-US" sz="800" dirty="0" smtClean="0"/>
              <a:t>팬</a:t>
            </a:r>
            <a:r>
              <a:rPr lang="en-US" altLang="ko-KR" sz="800" dirty="0" smtClean="0"/>
              <a:t>(</a:t>
            </a:r>
            <a:r>
              <a:rPr lang="ko-KR" altLang="en-US" sz="800" dirty="0" smtClean="0"/>
              <a:t>기본</a:t>
            </a:r>
            <a:r>
              <a:rPr lang="en-US" altLang="ko-KR" sz="800" dirty="0" smtClean="0"/>
              <a:t>) </a:t>
            </a:r>
            <a:r>
              <a:rPr lang="ko-KR" altLang="en-US" sz="800" dirty="0" smtClean="0"/>
              <a:t>제공</a:t>
            </a:r>
            <a:endParaRPr lang="ko-KR" altLang="en-US" sz="800" dirty="0"/>
          </a:p>
        </p:txBody>
      </p:sp>
      <p:sp>
        <p:nvSpPr>
          <p:cNvPr id="28" name="TextBox 27"/>
          <p:cNvSpPr txBox="1"/>
          <p:nvPr/>
        </p:nvSpPr>
        <p:spPr>
          <a:xfrm>
            <a:off x="451556" y="7999117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err="1" smtClean="0"/>
              <a:t>마운트바</a:t>
            </a:r>
            <a:endParaRPr lang="en-US" altLang="ko-KR" sz="1200" dirty="0" smtClean="0"/>
          </a:p>
          <a:p>
            <a:r>
              <a:rPr lang="en-US" altLang="ko-KR" sz="400" dirty="0" smtClean="0"/>
              <a:t> </a:t>
            </a:r>
          </a:p>
          <a:p>
            <a:r>
              <a:rPr lang="ko-KR" altLang="en-US" sz="800" dirty="0" smtClean="0"/>
              <a:t>용도에 따라 앞뒤로 이동 가능</a:t>
            </a:r>
            <a:endParaRPr lang="en-US" altLang="ko-KR" sz="800" dirty="0" smtClean="0"/>
          </a:p>
          <a:p>
            <a:r>
              <a:rPr lang="en-US" altLang="ko-KR" sz="800" dirty="0" smtClean="0"/>
              <a:t>(</a:t>
            </a:r>
            <a:r>
              <a:rPr lang="ko-KR" altLang="en-US" sz="800" dirty="0" smtClean="0"/>
              <a:t>기본 </a:t>
            </a:r>
            <a:r>
              <a:rPr lang="en-US" altLang="ko-KR" sz="800" dirty="0" smtClean="0"/>
              <a:t>120mm</a:t>
            </a:r>
            <a:r>
              <a:rPr lang="ko-KR" altLang="en-US" sz="800" dirty="0" smtClean="0"/>
              <a:t>로 </a:t>
            </a:r>
            <a:r>
              <a:rPr lang="ko-KR" altLang="en-US" sz="800" dirty="0" err="1" smtClean="0"/>
              <a:t>세팅</a:t>
            </a:r>
            <a:r>
              <a:rPr lang="en-US" altLang="ko-KR" sz="800" dirty="0" smtClean="0"/>
              <a:t>)</a:t>
            </a:r>
            <a:r>
              <a:rPr lang="ko-KR" altLang="en-US" sz="800" dirty="0" smtClean="0"/>
              <a:t> </a:t>
            </a:r>
            <a:endParaRPr lang="ko-KR" altLang="en-US" sz="800" dirty="0"/>
          </a:p>
        </p:txBody>
      </p:sp>
      <p:sp>
        <p:nvSpPr>
          <p:cNvPr id="29" name="TextBox 28"/>
          <p:cNvSpPr txBox="1"/>
          <p:nvPr/>
        </p:nvSpPr>
        <p:spPr>
          <a:xfrm>
            <a:off x="3818492" y="3121360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선</a:t>
            </a:r>
            <a:r>
              <a:rPr lang="ko-KR" altLang="en-US" sz="1200" dirty="0"/>
              <a:t>반</a:t>
            </a:r>
            <a:endParaRPr lang="en-US" altLang="ko-KR" sz="1200" dirty="0" smtClean="0"/>
          </a:p>
          <a:p>
            <a:r>
              <a:rPr lang="en-US" altLang="ko-KR" sz="400" dirty="0" smtClean="0"/>
              <a:t> </a:t>
            </a:r>
          </a:p>
          <a:p>
            <a:r>
              <a:rPr lang="ko-KR" altLang="en-US" sz="800" dirty="0" smtClean="0"/>
              <a:t>안쪽 </a:t>
            </a:r>
            <a:r>
              <a:rPr lang="en-US" altLang="ko-KR" sz="800" dirty="0" smtClean="0"/>
              <a:t>4Point </a:t>
            </a:r>
            <a:r>
              <a:rPr lang="ko-KR" altLang="en-US" sz="800" dirty="0" smtClean="0"/>
              <a:t>체결하여 튼튼하게 고정</a:t>
            </a:r>
            <a:endParaRPr lang="en-US" altLang="ko-KR" sz="800" dirty="0"/>
          </a:p>
          <a:p>
            <a:r>
              <a:rPr lang="ko-KR" altLang="en-US" sz="800" dirty="0" smtClean="0"/>
              <a:t>위치 조절 가능</a:t>
            </a:r>
            <a:endParaRPr lang="ko-KR" altLang="en-US" sz="800" dirty="0"/>
          </a:p>
        </p:txBody>
      </p:sp>
      <p:sp>
        <p:nvSpPr>
          <p:cNvPr id="30" name="TextBox 29"/>
          <p:cNvSpPr txBox="1"/>
          <p:nvPr/>
        </p:nvSpPr>
        <p:spPr>
          <a:xfrm>
            <a:off x="3818492" y="5575815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err="1" smtClean="0"/>
              <a:t>멀티탭</a:t>
            </a:r>
            <a:endParaRPr lang="en-US" altLang="ko-KR" sz="1200" dirty="0" smtClean="0"/>
          </a:p>
          <a:p>
            <a:r>
              <a:rPr lang="en-US" altLang="ko-KR" sz="400" dirty="0" smtClean="0"/>
              <a:t> </a:t>
            </a:r>
          </a:p>
          <a:p>
            <a:r>
              <a:rPr lang="en-US" altLang="ko-KR" sz="800" dirty="0" smtClean="0"/>
              <a:t>KS</a:t>
            </a:r>
            <a:r>
              <a:rPr lang="ko-KR" altLang="en-US" sz="800" dirty="0" smtClean="0"/>
              <a:t>규격 제품</a:t>
            </a:r>
            <a:r>
              <a:rPr lang="en-US" altLang="ko-KR" sz="800" dirty="0" smtClean="0"/>
              <a:t>. </a:t>
            </a:r>
            <a:r>
              <a:rPr lang="ko-KR" altLang="en-US" sz="800" dirty="0" smtClean="0"/>
              <a:t>추가 가능한 공간 확보</a:t>
            </a:r>
            <a:endParaRPr lang="en-US" altLang="ko-KR" sz="800" dirty="0"/>
          </a:p>
          <a:p>
            <a:r>
              <a:rPr lang="ko-KR" altLang="en-US" sz="800" dirty="0" smtClean="0"/>
              <a:t>쉬운 높낮이 조절</a:t>
            </a:r>
            <a:endParaRPr lang="ko-KR" altLang="en-US" sz="800" dirty="0"/>
          </a:p>
        </p:txBody>
      </p:sp>
      <p:sp>
        <p:nvSpPr>
          <p:cNvPr id="31" name="TextBox 30"/>
          <p:cNvSpPr txBox="1"/>
          <p:nvPr/>
        </p:nvSpPr>
        <p:spPr>
          <a:xfrm>
            <a:off x="3818492" y="8054331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err="1" smtClean="0"/>
              <a:t>푸</a:t>
            </a:r>
            <a:r>
              <a:rPr lang="ko-KR" altLang="en-US" sz="1200" dirty="0" err="1"/>
              <a:t>트</a:t>
            </a:r>
            <a:endParaRPr lang="en-US" altLang="ko-KR" sz="1200" dirty="0" smtClean="0"/>
          </a:p>
          <a:p>
            <a:r>
              <a:rPr lang="en-US" altLang="ko-KR" sz="400" dirty="0" smtClean="0"/>
              <a:t> </a:t>
            </a:r>
          </a:p>
          <a:p>
            <a:r>
              <a:rPr lang="ko-KR" altLang="en-US" sz="800" dirty="0" smtClean="0"/>
              <a:t>바닥과 절연</a:t>
            </a:r>
            <a:endParaRPr lang="ko-KR" altLang="en-US" sz="800" dirty="0"/>
          </a:p>
        </p:txBody>
      </p:sp>
      <p:cxnSp>
        <p:nvCxnSpPr>
          <p:cNvPr id="19" name="직선 연결선 18"/>
          <p:cNvCxnSpPr/>
          <p:nvPr/>
        </p:nvCxnSpPr>
        <p:spPr>
          <a:xfrm>
            <a:off x="188912" y="521550"/>
            <a:ext cx="6480175" cy="0"/>
          </a:xfrm>
          <a:prstGeom prst="line">
            <a:avLst/>
          </a:prstGeom>
          <a:ln w="508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부제목 2"/>
          <p:cNvSpPr txBox="1">
            <a:spLocks/>
          </p:cNvSpPr>
          <p:nvPr/>
        </p:nvSpPr>
        <p:spPr>
          <a:xfrm>
            <a:off x="5602" y="116505"/>
            <a:ext cx="2415286" cy="405045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서울남산 장체EB" panose="02020603020101020101" pitchFamily="18" charset="-127"/>
                <a:ea typeface="서울남산 장체EB" panose="02020603020101020101" pitchFamily="18" charset="-127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500" dirty="0" err="1" smtClean="0">
                <a:latin typeface="+mn-ea"/>
                <a:ea typeface="+mn-ea"/>
              </a:rPr>
              <a:t>표</a:t>
            </a:r>
            <a:r>
              <a:rPr lang="ko-KR" altLang="en-US" sz="1500" dirty="0" err="1">
                <a:latin typeface="+mn-ea"/>
                <a:ea typeface="+mn-ea"/>
              </a:rPr>
              <a:t>준</a:t>
            </a:r>
            <a:r>
              <a:rPr lang="ko-KR" altLang="en-US" sz="1500" dirty="0" err="1" smtClean="0">
                <a:latin typeface="+mn-ea"/>
                <a:ea typeface="+mn-ea"/>
              </a:rPr>
              <a:t>랙</a:t>
            </a:r>
            <a:r>
              <a:rPr lang="en-US" altLang="ko-KR" sz="1500" dirty="0" smtClean="0">
                <a:latin typeface="+mn-ea"/>
                <a:ea typeface="+mn-ea"/>
              </a:rPr>
              <a:t>(</a:t>
            </a:r>
            <a:r>
              <a:rPr lang="ko-KR" altLang="en-US" sz="1500" b="0" dirty="0" smtClean="0">
                <a:latin typeface="+mn-ea"/>
                <a:ea typeface="+mn-ea"/>
              </a:rPr>
              <a:t>모델명</a:t>
            </a:r>
            <a:r>
              <a:rPr lang="en-US" altLang="ko-KR" sz="1500" b="0" dirty="0" smtClean="0">
                <a:latin typeface="+mn-ea"/>
                <a:ea typeface="+mn-ea"/>
              </a:rPr>
              <a:t>: HTN750)</a:t>
            </a:r>
            <a:endParaRPr lang="ko-KR" altLang="en-US" sz="1500" b="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03456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/>
          <p:cNvCxnSpPr/>
          <p:nvPr/>
        </p:nvCxnSpPr>
        <p:spPr>
          <a:xfrm>
            <a:off x="188913" y="8876109"/>
            <a:ext cx="6480175" cy="0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직사각형 2"/>
          <p:cNvSpPr/>
          <p:nvPr/>
        </p:nvSpPr>
        <p:spPr>
          <a:xfrm>
            <a:off x="180213" y="8903453"/>
            <a:ext cx="6480175" cy="2194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900" b="0" dirty="0" smtClean="0">
                <a:solidFill>
                  <a:srgbClr val="000099"/>
                </a:solidFill>
                <a:latin typeface="+mn-ea"/>
                <a:ea typeface="+mn-ea"/>
              </a:rPr>
              <a:t>www.htrack.co.kr</a:t>
            </a:r>
            <a:endParaRPr lang="ko-KR" altLang="en-US" sz="900" b="0" dirty="0">
              <a:solidFill>
                <a:srgbClr val="000099"/>
              </a:solidFill>
              <a:latin typeface="+mn-ea"/>
              <a:ea typeface="+mn-ea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188912" y="521550"/>
            <a:ext cx="6480175" cy="0"/>
          </a:xfrm>
          <a:prstGeom prst="line">
            <a:avLst/>
          </a:prstGeom>
          <a:ln w="508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텍스트 개체 틀 13"/>
          <p:cNvSpPr txBox="1">
            <a:spLocks/>
          </p:cNvSpPr>
          <p:nvPr/>
        </p:nvSpPr>
        <p:spPr>
          <a:xfrm>
            <a:off x="368300" y="1376645"/>
            <a:ext cx="6121400" cy="72998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latinLnBrk="0">
              <a:lnSpc>
                <a:spcPct val="150000"/>
              </a:lnSpc>
            </a:pP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포장 방법 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(Packing)</a:t>
            </a:r>
            <a:endParaRPr lang="ko-KR" altLang="ko-KR" sz="9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algn="just">
              <a:lnSpc>
                <a:spcPct val="125000"/>
              </a:lnSpc>
            </a:pP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포장은 제품 전체에 비닐을 씌운 후 골판지 박스로 포장합니다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.</a:t>
            </a:r>
          </a:p>
          <a:p>
            <a:pPr algn="just">
              <a:lnSpc>
                <a:spcPct val="125000"/>
              </a:lnSpc>
            </a:pP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골판지 박스 겉 표지에는 주문자의 별도 요구사항이 없을 경우 </a:t>
            </a:r>
            <a:r>
              <a:rPr lang="ko-KR" altLang="en-US" sz="900" b="0" dirty="0" err="1" smtClean="0">
                <a:solidFill>
                  <a:schemeClr val="tx1"/>
                </a:solidFill>
                <a:latin typeface="+mn-ea"/>
                <a:ea typeface="+mn-ea"/>
              </a:rPr>
              <a:t>인투알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 기본 인쇄 도안으로 포장합니다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.</a:t>
            </a:r>
          </a:p>
          <a:p>
            <a:pPr algn="just">
              <a:lnSpc>
                <a:spcPct val="125000"/>
              </a:lnSpc>
            </a:pP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전면 유리의 경우 빨간색으로 된 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“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전면 유리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”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 스티커를 전면에 부착합니다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.</a:t>
            </a:r>
          </a:p>
          <a:p>
            <a:pPr algn="just">
              <a:lnSpc>
                <a:spcPct val="125000"/>
              </a:lnSpc>
            </a:pP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품명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, 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규격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, 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제조자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, 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제조일자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, 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제조사 연락처 등이 필요할 경우 별도 협의</a:t>
            </a:r>
            <a:endParaRPr lang="en-US" altLang="ko-KR" sz="9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273050" indent="-273050" algn="just">
              <a:lnSpc>
                <a:spcPct val="125000"/>
              </a:lnSpc>
            </a:pPr>
            <a:endParaRPr lang="en-US" altLang="ko-KR" sz="9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납품 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(Delivery)</a:t>
            </a:r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납품 장소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: 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주문자의 요구 주소</a:t>
            </a:r>
            <a:endParaRPr lang="en-US" altLang="ko-KR" sz="9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납품 조건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: 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현장 납품 및 위치 고정 등은 별도 협의</a:t>
            </a:r>
            <a:endParaRPr lang="en-US" altLang="ko-KR" sz="900" b="0" dirty="0" smtClean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7" name="텍스트 개체 틀 13"/>
          <p:cNvSpPr txBox="1">
            <a:spLocks/>
          </p:cNvSpPr>
          <p:nvPr/>
        </p:nvSpPr>
        <p:spPr>
          <a:xfrm>
            <a:off x="184588" y="791581"/>
            <a:ext cx="6484499" cy="360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/>
              <a:t>포장 및 납품</a:t>
            </a:r>
            <a:r>
              <a:rPr lang="en-US" altLang="ko-KR" dirty="0" smtClean="0"/>
              <a:t>(Packing</a:t>
            </a:r>
            <a:r>
              <a:rPr lang="en-US" altLang="ko-KR" baseline="0" dirty="0" smtClean="0"/>
              <a:t>, Delivery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cxnSp>
        <p:nvCxnSpPr>
          <p:cNvPr id="8" name="직선 연결선 7"/>
          <p:cNvCxnSpPr/>
          <p:nvPr/>
        </p:nvCxnSpPr>
        <p:spPr>
          <a:xfrm>
            <a:off x="188913" y="8876109"/>
            <a:ext cx="6480175" cy="0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180213" y="8903453"/>
            <a:ext cx="6480175" cy="2194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900" b="0" dirty="0" smtClean="0">
                <a:solidFill>
                  <a:srgbClr val="000099"/>
                </a:solidFill>
                <a:latin typeface="+mn-ea"/>
                <a:ea typeface="+mn-ea"/>
              </a:rPr>
              <a:t>www.htrack.co.kr</a:t>
            </a:r>
            <a:endParaRPr lang="ko-KR" altLang="en-US" sz="900" b="0" dirty="0">
              <a:solidFill>
                <a:srgbClr val="000099"/>
              </a:solidFill>
              <a:latin typeface="+mn-ea"/>
              <a:ea typeface="+mn-ea"/>
            </a:endParaRPr>
          </a:p>
        </p:txBody>
      </p:sp>
      <p:cxnSp>
        <p:nvCxnSpPr>
          <p:cNvPr id="11" name="직선 연결선 10"/>
          <p:cNvCxnSpPr/>
          <p:nvPr/>
        </p:nvCxnSpPr>
        <p:spPr>
          <a:xfrm>
            <a:off x="188912" y="521550"/>
            <a:ext cx="6480175" cy="0"/>
          </a:xfrm>
          <a:prstGeom prst="line">
            <a:avLst/>
          </a:prstGeom>
          <a:ln w="508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텍스트 개체 틀 13"/>
          <p:cNvSpPr txBox="1">
            <a:spLocks/>
          </p:cNvSpPr>
          <p:nvPr/>
        </p:nvSpPr>
        <p:spPr>
          <a:xfrm>
            <a:off x="368300" y="1376645"/>
            <a:ext cx="6121400" cy="31953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latinLnBrk="0">
              <a:lnSpc>
                <a:spcPct val="150000"/>
              </a:lnSpc>
            </a:pPr>
            <a:r>
              <a:rPr lang="ko-KR" altLang="en-US" sz="1100" b="1" dirty="0" smtClean="0">
                <a:solidFill>
                  <a:schemeClr val="tx1"/>
                </a:solidFill>
                <a:latin typeface="맑은 고딕" pitchFamily="50" charset="-127"/>
              </a:rPr>
              <a:t>하자 보증</a:t>
            </a:r>
            <a:endParaRPr lang="ko-KR" altLang="ko-KR" sz="1100" dirty="0" smtClean="0">
              <a:solidFill>
                <a:schemeClr val="tx1"/>
              </a:solidFill>
              <a:latin typeface="맑은 고딕" pitchFamily="50" charset="-127"/>
            </a:endParaRPr>
          </a:p>
          <a:p>
            <a:pPr algn="just">
              <a:lnSpc>
                <a:spcPct val="125000"/>
              </a:lnSpc>
            </a:pPr>
            <a:r>
              <a:rPr lang="ko-KR" altLang="en-US" sz="900" dirty="0" smtClean="0">
                <a:solidFill>
                  <a:schemeClr val="tx1"/>
                </a:solidFill>
                <a:latin typeface="맑은 고딕" pitchFamily="50" charset="-127"/>
              </a:rPr>
              <a:t>하자 보증 기간</a:t>
            </a:r>
            <a:r>
              <a:rPr lang="en-US" altLang="ko-KR" sz="900" dirty="0" smtClean="0">
                <a:solidFill>
                  <a:schemeClr val="tx1"/>
                </a:solidFill>
                <a:latin typeface="맑은 고딕" pitchFamily="50" charset="-127"/>
              </a:rPr>
              <a:t>: </a:t>
            </a:r>
            <a:r>
              <a:rPr lang="ko-KR" altLang="en-US" sz="900" dirty="0" smtClean="0">
                <a:solidFill>
                  <a:schemeClr val="tx1"/>
                </a:solidFill>
                <a:latin typeface="맑은 고딕" pitchFamily="50" charset="-127"/>
              </a:rPr>
              <a:t>납품 후 </a:t>
            </a:r>
            <a:r>
              <a:rPr lang="en-US" altLang="ko-KR" sz="900" dirty="0" smtClean="0">
                <a:solidFill>
                  <a:schemeClr val="tx1"/>
                </a:solidFill>
                <a:latin typeface="맑은 고딕" pitchFamily="50" charset="-127"/>
              </a:rPr>
              <a:t>1</a:t>
            </a:r>
            <a:r>
              <a:rPr lang="ko-KR" altLang="en-US" sz="900" dirty="0" smtClean="0">
                <a:solidFill>
                  <a:schemeClr val="tx1"/>
                </a:solidFill>
                <a:latin typeface="맑은 고딕" pitchFamily="50" charset="-127"/>
              </a:rPr>
              <a:t>년 </a:t>
            </a:r>
            <a:endParaRPr lang="en-US" altLang="ko-KR" sz="900" dirty="0" smtClean="0">
              <a:solidFill>
                <a:schemeClr val="tx1"/>
              </a:solidFill>
              <a:latin typeface="맑은 고딕" pitchFamily="50" charset="-127"/>
            </a:endParaRPr>
          </a:p>
          <a:p>
            <a:pPr marL="177800" indent="-177800" algn="l">
              <a:lnSpc>
                <a:spcPct val="125000"/>
              </a:lnSpc>
            </a:pPr>
            <a:r>
              <a:rPr lang="ko-KR" altLang="en-US" sz="900" dirty="0" smtClean="0">
                <a:solidFill>
                  <a:schemeClr val="tx1"/>
                </a:solidFill>
                <a:latin typeface="맑은 고딕" pitchFamily="50" charset="-127"/>
              </a:rPr>
              <a:t>납품한 제품의 전기적</a:t>
            </a:r>
            <a:r>
              <a:rPr lang="en-US" altLang="ko-KR" sz="900" dirty="0" smtClean="0">
                <a:solidFill>
                  <a:schemeClr val="tx1"/>
                </a:solidFill>
                <a:latin typeface="맑은 고딕" pitchFamily="50" charset="-127"/>
              </a:rPr>
              <a:t>, </a:t>
            </a:r>
            <a:r>
              <a:rPr lang="ko-KR" altLang="en-US" sz="900" dirty="0" smtClean="0">
                <a:solidFill>
                  <a:schemeClr val="tx1"/>
                </a:solidFill>
                <a:latin typeface="맑은 고딕" pitchFamily="50" charset="-127"/>
              </a:rPr>
              <a:t>기계적</a:t>
            </a:r>
            <a:r>
              <a:rPr lang="en-US" altLang="ko-KR" sz="900" dirty="0" smtClean="0">
                <a:solidFill>
                  <a:schemeClr val="tx1"/>
                </a:solidFill>
                <a:latin typeface="맑은 고딕" pitchFamily="50" charset="-127"/>
              </a:rPr>
              <a:t>, </a:t>
            </a:r>
            <a:r>
              <a:rPr lang="ko-KR" altLang="en-US" sz="900" dirty="0" smtClean="0">
                <a:solidFill>
                  <a:schemeClr val="tx1"/>
                </a:solidFill>
                <a:latin typeface="맑은 고딕" pitchFamily="50" charset="-127"/>
              </a:rPr>
              <a:t>재료 등 제품 자체 결함 발생 시 공급자가 직접 방문하여 해당 제품을 정품으로 무상으로 교체함을 원칙으로 합니다</a:t>
            </a:r>
            <a:r>
              <a:rPr lang="en-US" altLang="ko-KR" sz="900" dirty="0" smtClean="0">
                <a:solidFill>
                  <a:schemeClr val="tx1"/>
                </a:solidFill>
                <a:latin typeface="맑은 고딕" pitchFamily="50" charset="-127"/>
              </a:rPr>
              <a:t>.</a:t>
            </a:r>
          </a:p>
          <a:p>
            <a:pPr marL="177800" indent="-177800" algn="l">
              <a:lnSpc>
                <a:spcPct val="125000"/>
              </a:lnSpc>
            </a:pPr>
            <a:r>
              <a:rPr lang="ko-KR" altLang="en-US" sz="900" dirty="0" smtClean="0">
                <a:solidFill>
                  <a:schemeClr val="tx1"/>
                </a:solidFill>
                <a:latin typeface="맑은 고딕" pitchFamily="50" charset="-127"/>
              </a:rPr>
              <a:t>공급자는 본 제품에 대해 주문자의 지원 요청이 있을 경우는 품질관리 및 고객만족을 위해 적극적이고 신속하게 처리토록 합니다</a:t>
            </a:r>
            <a:r>
              <a:rPr lang="en-US" altLang="ko-KR" sz="900" dirty="0" smtClean="0">
                <a:solidFill>
                  <a:schemeClr val="tx1"/>
                </a:solidFill>
                <a:latin typeface="맑은 고딕" pitchFamily="50" charset="-127"/>
              </a:rPr>
              <a:t>.</a:t>
            </a:r>
            <a:endParaRPr lang="en-US" altLang="ko-KR" sz="900" dirty="0" smtClean="0">
              <a:solidFill>
                <a:schemeClr val="tx1"/>
              </a:solidFill>
              <a:latin typeface="맑은 고딕" pitchFamily="50" charset="-127"/>
            </a:endParaRPr>
          </a:p>
        </p:txBody>
      </p:sp>
      <p:sp>
        <p:nvSpPr>
          <p:cNvPr id="13" name="텍스트 개체 틀 13"/>
          <p:cNvSpPr txBox="1">
            <a:spLocks/>
          </p:cNvSpPr>
          <p:nvPr/>
        </p:nvSpPr>
        <p:spPr>
          <a:xfrm>
            <a:off x="184588" y="791581"/>
            <a:ext cx="6484499" cy="360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/>
              <a:t>하자 보증</a:t>
            </a:r>
            <a:r>
              <a:rPr lang="en-US" altLang="ko-KR" dirty="0" smtClean="0"/>
              <a:t>(Warranty)</a:t>
            </a:r>
            <a:endParaRPr lang="ko-KR" altLang="en-US" dirty="0"/>
          </a:p>
        </p:txBody>
      </p:sp>
      <p:sp>
        <p:nvSpPr>
          <p:cNvPr id="16" name="부제목 2"/>
          <p:cNvSpPr txBox="1">
            <a:spLocks/>
          </p:cNvSpPr>
          <p:nvPr/>
        </p:nvSpPr>
        <p:spPr>
          <a:xfrm>
            <a:off x="5602" y="116505"/>
            <a:ext cx="2415286" cy="405045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서울남산 장체EB" panose="02020603020101020101" pitchFamily="18" charset="-127"/>
                <a:ea typeface="서울남산 장체EB" panose="02020603020101020101" pitchFamily="18" charset="-127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500" dirty="0" err="1" smtClean="0">
                <a:latin typeface="+mn-ea"/>
                <a:ea typeface="+mn-ea"/>
              </a:rPr>
              <a:t>표</a:t>
            </a:r>
            <a:r>
              <a:rPr lang="ko-KR" altLang="en-US" sz="1500" dirty="0" err="1">
                <a:latin typeface="+mn-ea"/>
                <a:ea typeface="+mn-ea"/>
              </a:rPr>
              <a:t>준</a:t>
            </a:r>
            <a:r>
              <a:rPr lang="ko-KR" altLang="en-US" sz="1500" dirty="0" err="1" smtClean="0">
                <a:latin typeface="+mn-ea"/>
                <a:ea typeface="+mn-ea"/>
              </a:rPr>
              <a:t>랙</a:t>
            </a:r>
            <a:r>
              <a:rPr lang="en-US" altLang="ko-KR" sz="1500" dirty="0" smtClean="0">
                <a:latin typeface="+mn-ea"/>
                <a:ea typeface="+mn-ea"/>
              </a:rPr>
              <a:t>(</a:t>
            </a:r>
            <a:r>
              <a:rPr lang="ko-KR" altLang="en-US" sz="1500" b="0" dirty="0" smtClean="0">
                <a:latin typeface="+mn-ea"/>
                <a:ea typeface="+mn-ea"/>
              </a:rPr>
              <a:t>모델명</a:t>
            </a:r>
            <a:r>
              <a:rPr lang="en-US" altLang="ko-KR" sz="1500" b="0" dirty="0" smtClean="0">
                <a:latin typeface="+mn-ea"/>
                <a:ea typeface="+mn-ea"/>
              </a:rPr>
              <a:t>: HTN750)</a:t>
            </a:r>
            <a:endParaRPr lang="ko-KR" altLang="en-US" sz="1500" b="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12461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부제목 2"/>
          <p:cNvSpPr txBox="1">
            <a:spLocks/>
          </p:cNvSpPr>
          <p:nvPr/>
        </p:nvSpPr>
        <p:spPr>
          <a:xfrm>
            <a:off x="1910823" y="1979712"/>
            <a:ext cx="3036354" cy="4464496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 fontScale="62500" lnSpcReduction="20000"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서울남산 장체EB" panose="02020603020101020101" pitchFamily="18" charset="-127"/>
                <a:ea typeface="서울남산 장체EB" panose="02020603020101020101" pitchFamily="18" charset="-127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r>
              <a:rPr lang="ko-KR" altLang="en-US" sz="2000" b="0" dirty="0" smtClean="0">
                <a:solidFill>
                  <a:schemeClr val="tx1"/>
                </a:solidFill>
                <a:latin typeface="+mn-ea"/>
                <a:ea typeface="+mn-ea"/>
              </a:rPr>
              <a:t>적용 범위</a:t>
            </a:r>
            <a:r>
              <a:rPr lang="en-US" altLang="ko-KR" sz="2000" b="0" dirty="0" smtClean="0">
                <a:solidFill>
                  <a:schemeClr val="tx1"/>
                </a:solidFill>
                <a:latin typeface="+mn-ea"/>
                <a:ea typeface="+mn-ea"/>
              </a:rPr>
              <a:t>, </a:t>
            </a:r>
            <a:r>
              <a:rPr lang="ko-KR" altLang="en-US" sz="2000" b="0" dirty="0" smtClean="0">
                <a:solidFill>
                  <a:schemeClr val="tx1"/>
                </a:solidFill>
                <a:latin typeface="+mn-ea"/>
                <a:ea typeface="+mn-ea"/>
              </a:rPr>
              <a:t>용도</a:t>
            </a:r>
            <a:endParaRPr lang="en-US" altLang="ko-KR" sz="20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ko-KR" altLang="en-US" sz="2000" b="0" dirty="0" smtClean="0">
                <a:solidFill>
                  <a:schemeClr val="tx1"/>
                </a:solidFill>
                <a:latin typeface="+mn-ea"/>
                <a:ea typeface="+mn-ea"/>
              </a:rPr>
              <a:t>적용 규격</a:t>
            </a:r>
            <a:endParaRPr lang="en-US" altLang="ko-KR" sz="20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0" indent="0">
              <a:lnSpc>
                <a:spcPct val="200000"/>
              </a:lnSpc>
              <a:buFontTx/>
              <a:buNone/>
            </a:pPr>
            <a:r>
              <a:rPr lang="ko-KR" altLang="en-US" sz="2000" b="0" dirty="0" smtClean="0">
                <a:solidFill>
                  <a:schemeClr val="tx1"/>
                </a:solidFill>
                <a:latin typeface="+mn-ea"/>
                <a:ea typeface="+mn-ea"/>
              </a:rPr>
              <a:t>품목 코드</a:t>
            </a:r>
            <a:r>
              <a:rPr lang="en-US" altLang="ko-KR" sz="2000" b="0" dirty="0" smtClean="0">
                <a:solidFill>
                  <a:schemeClr val="tx1"/>
                </a:solidFill>
                <a:latin typeface="+mn-ea"/>
                <a:ea typeface="+mn-ea"/>
              </a:rPr>
              <a:t>, </a:t>
            </a:r>
            <a:r>
              <a:rPr lang="ko-KR" altLang="en-US" sz="2000" b="0" dirty="0" smtClean="0">
                <a:solidFill>
                  <a:schemeClr val="tx1"/>
                </a:solidFill>
                <a:latin typeface="+mn-ea"/>
                <a:ea typeface="+mn-ea"/>
              </a:rPr>
              <a:t>표준 규격</a:t>
            </a:r>
            <a:endParaRPr lang="en-US" altLang="ko-KR" sz="20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0" indent="0">
              <a:lnSpc>
                <a:spcPct val="200000"/>
              </a:lnSpc>
              <a:buFontTx/>
              <a:buNone/>
            </a:pPr>
            <a:r>
              <a:rPr lang="en-US" altLang="ko-KR" sz="2000" b="0" dirty="0" smtClean="0">
                <a:solidFill>
                  <a:schemeClr val="tx1"/>
                </a:solidFill>
                <a:latin typeface="+mn-ea"/>
                <a:ea typeface="+mn-ea"/>
              </a:rPr>
              <a:t>Part List</a:t>
            </a:r>
          </a:p>
          <a:p>
            <a:pPr marL="0" indent="0">
              <a:lnSpc>
                <a:spcPct val="200000"/>
              </a:lnSpc>
              <a:buFontTx/>
              <a:buNone/>
            </a:pPr>
            <a:r>
              <a:rPr lang="ko-KR" altLang="en-US" sz="2000" b="0" dirty="0" smtClean="0">
                <a:solidFill>
                  <a:schemeClr val="tx1"/>
                </a:solidFill>
                <a:latin typeface="+mn-ea"/>
                <a:ea typeface="+mn-ea"/>
              </a:rPr>
              <a:t>제작 사양</a:t>
            </a:r>
            <a:endParaRPr lang="en-US" altLang="ko-KR" sz="20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ko-KR" altLang="en-US" sz="2000" b="0" dirty="0" smtClean="0">
                <a:solidFill>
                  <a:schemeClr val="tx1"/>
                </a:solidFill>
                <a:latin typeface="+mn-ea"/>
                <a:ea typeface="+mn-ea"/>
              </a:rPr>
              <a:t>옵션 사항</a:t>
            </a:r>
            <a:endParaRPr lang="en-US" altLang="ko-KR" sz="20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ko-KR" altLang="en-US" sz="2000" b="0" dirty="0" smtClean="0">
                <a:solidFill>
                  <a:schemeClr val="tx1"/>
                </a:solidFill>
                <a:latin typeface="+mn-ea"/>
                <a:ea typeface="+mn-ea"/>
              </a:rPr>
              <a:t>제품 사진</a:t>
            </a:r>
            <a:endParaRPr lang="en-US" altLang="ko-KR" sz="20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ko-KR" altLang="en-US" sz="2000" b="0" dirty="0" smtClean="0">
                <a:solidFill>
                  <a:schemeClr val="tx1"/>
                </a:solidFill>
                <a:latin typeface="+mn-ea"/>
                <a:ea typeface="+mn-ea"/>
              </a:rPr>
              <a:t>도면</a:t>
            </a:r>
            <a:r>
              <a:rPr lang="en-US" altLang="ko-KR" sz="2000" b="0" dirty="0" smtClean="0">
                <a:solidFill>
                  <a:schemeClr val="tx1"/>
                </a:solidFill>
                <a:latin typeface="+mn-ea"/>
                <a:ea typeface="+mn-ea"/>
              </a:rPr>
              <a:t>(2D)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ko-KR" altLang="en-US" sz="2000" b="0" dirty="0" smtClean="0">
                <a:solidFill>
                  <a:schemeClr val="tx1"/>
                </a:solidFill>
                <a:latin typeface="+mn-ea"/>
                <a:ea typeface="+mn-ea"/>
              </a:rPr>
              <a:t>도면</a:t>
            </a:r>
            <a:r>
              <a:rPr lang="en-US" altLang="ko-KR" sz="2000" b="0" dirty="0" smtClean="0">
                <a:solidFill>
                  <a:schemeClr val="tx1"/>
                </a:solidFill>
                <a:latin typeface="+mn-ea"/>
                <a:ea typeface="+mn-ea"/>
              </a:rPr>
              <a:t>(3D)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ko-KR" altLang="en-US" sz="2000" b="0" dirty="0" smtClean="0">
                <a:solidFill>
                  <a:schemeClr val="tx1"/>
                </a:solidFill>
                <a:latin typeface="+mn-ea"/>
                <a:ea typeface="+mn-ea"/>
              </a:rPr>
              <a:t>세부 이미지</a:t>
            </a:r>
            <a:endParaRPr lang="en-US" altLang="ko-KR" sz="20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ko-KR" altLang="en-US" sz="2000" b="0" dirty="0" smtClean="0">
                <a:solidFill>
                  <a:schemeClr val="tx1"/>
                </a:solidFill>
                <a:latin typeface="+mn-ea"/>
                <a:ea typeface="+mn-ea"/>
              </a:rPr>
              <a:t>하자 보증</a:t>
            </a:r>
          </a:p>
          <a:p>
            <a:endParaRPr lang="ko-KR" altLang="en-US" sz="1600" b="0" dirty="0">
              <a:latin typeface="+mn-ea"/>
              <a:ea typeface="+mn-ea"/>
            </a:endParaRPr>
          </a:p>
        </p:txBody>
      </p:sp>
      <p:sp>
        <p:nvSpPr>
          <p:cNvPr id="11" name="부제목 2"/>
          <p:cNvSpPr txBox="1">
            <a:spLocks/>
          </p:cNvSpPr>
          <p:nvPr/>
        </p:nvSpPr>
        <p:spPr>
          <a:xfrm>
            <a:off x="1760798" y="971600"/>
            <a:ext cx="3336404" cy="64807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ctr" anchorCtr="1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b="0" kern="1200" baseline="0">
                <a:solidFill>
                  <a:schemeClr val="tx1"/>
                </a:solidFill>
                <a:latin typeface="+mn-lt"/>
                <a:ea typeface="서울남산 장체EB" panose="02020603020101020101" pitchFamily="18" charset="-127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>
                <a:latin typeface="+mn-ea"/>
                <a:ea typeface="+mn-ea"/>
              </a:rPr>
              <a:t>목 차</a:t>
            </a:r>
            <a:r>
              <a:rPr lang="en-US" altLang="ko-KR" dirty="0" smtClean="0">
                <a:latin typeface="+mn-ea"/>
                <a:ea typeface="+mn-ea"/>
              </a:rPr>
              <a:t>(Contents)</a:t>
            </a:r>
            <a:endParaRPr lang="ko-KR" altLang="en-US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20273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직선 연결선 9"/>
          <p:cNvCxnSpPr/>
          <p:nvPr/>
        </p:nvCxnSpPr>
        <p:spPr>
          <a:xfrm>
            <a:off x="188913" y="8876109"/>
            <a:ext cx="6480175" cy="0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/>
          <p:cNvSpPr/>
          <p:nvPr/>
        </p:nvSpPr>
        <p:spPr>
          <a:xfrm>
            <a:off x="180213" y="8903453"/>
            <a:ext cx="6480175" cy="2194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900" b="0" dirty="0" smtClean="0">
                <a:solidFill>
                  <a:srgbClr val="000099"/>
                </a:solidFill>
                <a:latin typeface="+mn-ea"/>
                <a:ea typeface="+mn-ea"/>
              </a:rPr>
              <a:t>www.htrack.co.kr</a:t>
            </a:r>
            <a:endParaRPr lang="ko-KR" altLang="en-US" sz="900" b="0" dirty="0">
              <a:solidFill>
                <a:srgbClr val="000099"/>
              </a:solidFill>
              <a:latin typeface="+mn-ea"/>
              <a:ea typeface="+mn-ea"/>
            </a:endParaRPr>
          </a:p>
        </p:txBody>
      </p:sp>
      <p:cxnSp>
        <p:nvCxnSpPr>
          <p:cNvPr id="13" name="직선 연결선 12"/>
          <p:cNvCxnSpPr/>
          <p:nvPr/>
        </p:nvCxnSpPr>
        <p:spPr>
          <a:xfrm>
            <a:off x="188912" y="521550"/>
            <a:ext cx="6480175" cy="0"/>
          </a:xfrm>
          <a:prstGeom prst="line">
            <a:avLst/>
          </a:prstGeom>
          <a:ln w="508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텍스트 개체 틀 13"/>
          <p:cNvSpPr txBox="1">
            <a:spLocks/>
          </p:cNvSpPr>
          <p:nvPr/>
        </p:nvSpPr>
        <p:spPr>
          <a:xfrm>
            <a:off x="368300" y="1376645"/>
            <a:ext cx="6121400" cy="53555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ko-KR" altLang="en-US" sz="900" b="0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적용 범위</a:t>
            </a:r>
            <a:endParaRPr lang="en-US" altLang="ko-KR" sz="900" b="0" kern="1200" baseline="0" dirty="0" smtClean="0">
              <a:solidFill>
                <a:schemeClr val="tx1"/>
              </a:solidFill>
              <a:latin typeface="+mn-ea"/>
              <a:ea typeface="+mn-ea"/>
              <a:cs typeface="+mn-cs"/>
            </a:endParaRPr>
          </a:p>
          <a:p>
            <a:pPr marL="273050" indent="-273050" algn="just" latinLnBrk="0">
              <a:lnSpc>
                <a:spcPct val="150000"/>
              </a:lnSpc>
            </a:pPr>
            <a:endParaRPr lang="en-US" altLang="ko-KR" sz="900" b="0" kern="1200" baseline="0" dirty="0" smtClean="0">
              <a:solidFill>
                <a:schemeClr val="tx1"/>
              </a:solidFill>
              <a:latin typeface="+mn-ea"/>
              <a:ea typeface="+mn-ea"/>
              <a:cs typeface="+mn-cs"/>
            </a:endParaRPr>
          </a:p>
          <a:p>
            <a:pPr marL="273050" indent="-273050" algn="just" latinLnBrk="0">
              <a:lnSpc>
                <a:spcPct val="150000"/>
              </a:lnSpc>
            </a:pP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본 제품의 적용 제품은 각종 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SWITCH, HUB, ROUTER, FDF, 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광 장비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, PATCH PANEL, 110 BLOCK 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통합배선 설비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900" dirty="0">
                <a:latin typeface="맑은 고딕" pitchFamily="50" charset="-127"/>
              </a:rPr>
              <a:t>네트워크 장비</a:t>
            </a:r>
            <a:r>
              <a:rPr lang="en-US" altLang="ko-KR" sz="900" dirty="0">
                <a:latin typeface="맑은 고딕" pitchFamily="50" charset="-127"/>
              </a:rPr>
              <a:t>, 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전송장비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CCTV, 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방송장비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등 중요 통신 장비 시설에 대한 보관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운용 장비인 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RACK 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제품에 대하여 적용합니다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273050" indent="-273050" algn="just" latinLnBrk="0">
              <a:lnSpc>
                <a:spcPct val="150000"/>
              </a:lnSpc>
            </a:pPr>
            <a:r>
              <a:rPr lang="ko-KR" altLang="en-US" sz="900" dirty="0" smtClean="0">
                <a:latin typeface="맑은 고딕" pitchFamily="50" charset="-127"/>
              </a:rPr>
              <a:t>본 </a:t>
            </a:r>
            <a:r>
              <a:rPr lang="ko-KR" altLang="en-US" sz="900" dirty="0">
                <a:latin typeface="맑은 고딕" pitchFamily="50" charset="-127"/>
              </a:rPr>
              <a:t>제품은 컴퓨터</a:t>
            </a:r>
            <a:r>
              <a:rPr lang="en-US" altLang="ko-KR" sz="900" dirty="0">
                <a:latin typeface="맑은 고딕" pitchFamily="50" charset="-127"/>
              </a:rPr>
              <a:t>, </a:t>
            </a:r>
            <a:r>
              <a:rPr lang="ko-KR" altLang="en-US" sz="900" dirty="0">
                <a:latin typeface="맑은 고딕" pitchFamily="50" charset="-127"/>
              </a:rPr>
              <a:t>통신 장비 실에 사용하는 </a:t>
            </a:r>
            <a:r>
              <a:rPr lang="en-US" altLang="ko-KR" sz="900" dirty="0">
                <a:latin typeface="맑은 고딕" pitchFamily="50" charset="-127"/>
              </a:rPr>
              <a:t>RACK</a:t>
            </a:r>
            <a:r>
              <a:rPr lang="ko-KR" altLang="en-US" sz="900" dirty="0">
                <a:latin typeface="맑은 고딕" pitchFamily="50" charset="-127"/>
              </a:rPr>
              <a:t>으로써 컴퓨터</a:t>
            </a:r>
            <a:r>
              <a:rPr lang="en-US" altLang="ko-KR" sz="900" dirty="0">
                <a:latin typeface="맑은 고딕" pitchFamily="50" charset="-127"/>
              </a:rPr>
              <a:t>, </a:t>
            </a:r>
            <a:r>
              <a:rPr lang="ko-KR" altLang="en-US" sz="900" dirty="0">
                <a:latin typeface="맑은 고딕" pitchFamily="50" charset="-127"/>
              </a:rPr>
              <a:t>통신장비를 실장</a:t>
            </a:r>
            <a:r>
              <a:rPr lang="en-US" altLang="ko-KR" sz="900" dirty="0">
                <a:latin typeface="맑은 고딕" pitchFamily="50" charset="-127"/>
              </a:rPr>
              <a:t>, </a:t>
            </a:r>
            <a:r>
              <a:rPr lang="ko-KR" altLang="en-US" sz="900" dirty="0">
                <a:latin typeface="맑은 고딕" pitchFamily="50" charset="-127"/>
              </a:rPr>
              <a:t>운용하는데 적합한 제품입니다</a:t>
            </a:r>
            <a:r>
              <a:rPr lang="en-US" altLang="ko-KR" sz="900" dirty="0">
                <a:latin typeface="맑은 고딕" pitchFamily="50" charset="-127"/>
              </a:rPr>
              <a:t>.</a:t>
            </a:r>
          </a:p>
          <a:p>
            <a:pPr marL="273050" indent="-273050" algn="just" latinLnBrk="0">
              <a:lnSpc>
                <a:spcPct val="150000"/>
              </a:lnSpc>
            </a:pPr>
            <a:r>
              <a:rPr lang="ko-KR" altLang="en-US" sz="900" dirty="0" smtClean="0">
                <a:latin typeface="맑은 고딕" pitchFamily="50" charset="-127"/>
              </a:rPr>
              <a:t>본 </a:t>
            </a:r>
            <a:r>
              <a:rPr lang="ko-KR" altLang="en-US" sz="900" dirty="0">
                <a:latin typeface="맑은 고딕" pitchFamily="50" charset="-127"/>
              </a:rPr>
              <a:t>제품은 귀사의 통신 장비 운용에 가장 적합한 제품으로 제안합니다</a:t>
            </a:r>
            <a:r>
              <a:rPr lang="en-US" altLang="ko-KR" sz="900" dirty="0">
                <a:latin typeface="맑은 고딕" pitchFamily="50" charset="-127"/>
              </a:rPr>
              <a:t>.</a:t>
            </a:r>
          </a:p>
          <a:p>
            <a:pPr marL="273050" indent="-273050" algn="just" latinLnBrk="0">
              <a:lnSpc>
                <a:spcPct val="150000"/>
              </a:lnSpc>
            </a:pP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본 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프로젝트에 가장 적합한 규격과 제작 사양으로 본 제품을 제안합니다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273050" indent="-273050" algn="just" latinLnBrk="0">
              <a:lnSpc>
                <a:spcPct val="150000"/>
              </a:lnSpc>
            </a:pPr>
            <a:endParaRPr lang="en-US" altLang="ko-KR" sz="900" b="0" kern="1200" baseline="0" dirty="0" smtClean="0">
              <a:solidFill>
                <a:schemeClr val="tx1"/>
              </a:solidFill>
              <a:latin typeface="+mn-ea"/>
              <a:ea typeface="+mn-ea"/>
              <a:cs typeface="+mn-cs"/>
            </a:endParaRPr>
          </a:p>
          <a:p>
            <a:pPr marL="273050" indent="-273050" algn="just" latinLnBrk="0">
              <a:lnSpc>
                <a:spcPct val="150000"/>
              </a:lnSpc>
            </a:pPr>
            <a:endParaRPr lang="en-US" altLang="ko-KR" sz="900" b="0" kern="1200" baseline="0" dirty="0" smtClean="0">
              <a:solidFill>
                <a:schemeClr val="tx1"/>
              </a:solidFill>
              <a:latin typeface="+mn-ea"/>
              <a:ea typeface="+mn-ea"/>
              <a:cs typeface="+mn-cs"/>
            </a:endParaRPr>
          </a:p>
          <a:p>
            <a:pPr marL="273050" indent="-273050" algn="just" latinLnBrk="0">
              <a:lnSpc>
                <a:spcPct val="150000"/>
              </a:lnSpc>
            </a:pPr>
            <a:r>
              <a:rPr lang="ko-KR" altLang="en-US" sz="900" b="0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용도</a:t>
            </a:r>
            <a:endParaRPr lang="en-US" altLang="ko-KR" sz="900" b="0" kern="1200" baseline="0" dirty="0" smtClean="0">
              <a:solidFill>
                <a:schemeClr val="tx1"/>
              </a:solidFill>
              <a:latin typeface="+mn-ea"/>
              <a:ea typeface="+mn-ea"/>
              <a:cs typeface="+mn-cs"/>
            </a:endParaRPr>
          </a:p>
          <a:p>
            <a:pPr marL="273050" indent="-273050" algn="just" latinLnBrk="0">
              <a:lnSpc>
                <a:spcPct val="150000"/>
              </a:lnSpc>
            </a:pPr>
            <a:endParaRPr lang="en-US" altLang="ko-KR" sz="900" b="0" kern="1200" baseline="0" dirty="0" smtClean="0">
              <a:solidFill>
                <a:schemeClr val="tx1"/>
              </a:solidFill>
              <a:latin typeface="+mn-ea"/>
              <a:ea typeface="+mn-ea"/>
              <a:cs typeface="+mn-cs"/>
            </a:endParaRPr>
          </a:p>
          <a:p>
            <a:pPr marL="273050" indent="-273050" algn="just" latinLnBrk="0">
              <a:lnSpc>
                <a:spcPct val="150000"/>
              </a:lnSpc>
            </a:pPr>
            <a:r>
              <a:rPr lang="ko-KR" altLang="en-US" sz="900" b="0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사용처</a:t>
            </a:r>
            <a:r>
              <a:rPr lang="en-US" altLang="ko-KR" sz="900" b="0" kern="1200" baseline="0" dirty="0" smtClean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: 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종합센터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통합센터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전산실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통신실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정보처리실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, MDF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실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상황실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방재실 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등등</a:t>
            </a:r>
            <a:endParaRPr lang="en-US" altLang="ko-KR" sz="900" dirty="0" smtClean="0">
              <a:latin typeface="맑은 고딕" pitchFamily="50" charset="-127"/>
              <a:ea typeface="맑은 고딕" pitchFamily="50" charset="-127"/>
            </a:endParaRPr>
          </a:p>
          <a:p>
            <a:pPr marL="273050" indent="-273050" algn="just" latinLnBrk="0">
              <a:lnSpc>
                <a:spcPct val="150000"/>
              </a:lnSpc>
            </a:pPr>
            <a:endParaRPr lang="en-US" altLang="ko-KR" sz="900" b="0" kern="1200" baseline="0" dirty="0" smtClean="0">
              <a:solidFill>
                <a:schemeClr val="tx1"/>
              </a:solidFill>
              <a:latin typeface="+mn-ea"/>
              <a:ea typeface="+mn-ea"/>
              <a:cs typeface="+mn-cs"/>
            </a:endParaRPr>
          </a:p>
          <a:p>
            <a:pPr marL="273050" indent="-273050" algn="just" latinLnBrk="0">
              <a:lnSpc>
                <a:spcPct val="150000"/>
              </a:lnSpc>
            </a:pPr>
            <a:r>
              <a:rPr lang="en-US" altLang="ko-KR" sz="900" dirty="0">
                <a:latin typeface="맑은 고딕" pitchFamily="50" charset="-127"/>
              </a:rPr>
              <a:t>PC, INTERNET, </a:t>
            </a:r>
            <a:r>
              <a:rPr lang="ko-KR" altLang="en-US" sz="900" dirty="0">
                <a:latin typeface="맑은 고딕" pitchFamily="50" charset="-127"/>
              </a:rPr>
              <a:t>네트워크 장비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, DATA, VOICE, 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무선통신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중계통신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TELECOM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, ELECTRONICAL, </a:t>
            </a:r>
            <a:r>
              <a:rPr lang="ko-KR" altLang="ko-KR" sz="900" dirty="0">
                <a:latin typeface="맑은 고딕" pitchFamily="50" charset="-127"/>
                <a:ea typeface="맑은 고딕" pitchFamily="50" charset="-127"/>
              </a:rPr>
              <a:t>전송장비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방송장비</a:t>
            </a:r>
            <a:r>
              <a:rPr lang="ko-KR" altLang="ko-KR" sz="900" dirty="0">
                <a:latin typeface="맑은 고딕" pitchFamily="50" charset="-127"/>
                <a:ea typeface="맑은 고딕" pitchFamily="50" charset="-127"/>
              </a:rPr>
              <a:t> 등 각종 장비류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들을 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RACK MOUNTING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하는데 사용하는 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INDOOR 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용 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CABINET RACK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입니다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273050" indent="-273050" algn="just" latinLnBrk="0">
              <a:lnSpc>
                <a:spcPct val="150000"/>
              </a:lnSpc>
            </a:pP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각종 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방송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통신 장비들에 대해 </a:t>
            </a:r>
            <a:r>
              <a:rPr lang="ko-KR" altLang="ko-KR" sz="900" dirty="0">
                <a:latin typeface="맑은 고딕" pitchFamily="50" charset="-127"/>
                <a:ea typeface="맑은 고딕" pitchFamily="50" charset="-127"/>
              </a:rPr>
              <a:t>안정적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운용을 위한 장비 실장용 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CABINET RACK 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입니다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273050" indent="-273050" algn="just" latinLnBrk="0">
              <a:lnSpc>
                <a:spcPct val="150000"/>
              </a:lnSpc>
            </a:pP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각종 </a:t>
            </a:r>
            <a:r>
              <a:rPr lang="ko-KR" altLang="en-US" sz="900" dirty="0" err="1" smtClean="0">
                <a:latin typeface="맑은 고딕" pitchFamily="50" charset="-127"/>
                <a:ea typeface="맑은 고딕" pitchFamily="50" charset="-127"/>
              </a:rPr>
              <a:t>케이블류에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대한 </a:t>
            </a:r>
            <a:r>
              <a:rPr lang="ko-KR" altLang="ko-KR" sz="900" dirty="0">
                <a:latin typeface="맑은 고딕" pitchFamily="50" charset="-127"/>
                <a:ea typeface="맑은 고딕" pitchFamily="50" charset="-127"/>
              </a:rPr>
              <a:t>효율적인 관리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와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ko-KR" sz="900" dirty="0">
                <a:latin typeface="맑은 고딕" pitchFamily="50" charset="-127"/>
                <a:ea typeface="맑은 고딕" pitchFamily="50" charset="-127"/>
              </a:rPr>
              <a:t>보관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ko-KR" sz="900" dirty="0" smtClean="0">
                <a:latin typeface="맑은 고딕" pitchFamily="50" charset="-127"/>
                <a:ea typeface="맑은 고딕" pitchFamily="50" charset="-127"/>
              </a:rPr>
              <a:t>유지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보수를 </a:t>
            </a:r>
            <a:r>
              <a:rPr lang="ko-KR" altLang="ko-KR" sz="900" dirty="0">
                <a:latin typeface="맑은 고딕" pitchFamily="50" charset="-127"/>
                <a:ea typeface="맑은 고딕" pitchFamily="50" charset="-127"/>
              </a:rPr>
              <a:t>할 수 있는 용도 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즉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광케이블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, UTP, 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패치코드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전원 케이블 등 각종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케이블들</a:t>
            </a:r>
            <a:r>
              <a:rPr lang="ko-KR" altLang="ko-KR" sz="900" dirty="0">
                <a:latin typeface="맑은 고딕" pitchFamily="50" charset="-127"/>
                <a:ea typeface="맑은 고딕" pitchFamily="50" charset="-127"/>
              </a:rPr>
              <a:t>의 효율적인 접선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ko-KR" sz="900" dirty="0">
                <a:latin typeface="맑은 고딕" pitchFamily="50" charset="-127"/>
                <a:ea typeface="맑은 고딕" pitchFamily="50" charset="-127"/>
              </a:rPr>
              <a:t>분배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ko-KR" sz="900" dirty="0">
                <a:latin typeface="맑은 고딕" pitchFamily="50" charset="-127"/>
                <a:ea typeface="맑은 고딕" pitchFamily="50" charset="-127"/>
              </a:rPr>
              <a:t>회선증설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ko-KR" sz="900" dirty="0">
                <a:latin typeface="맑은 고딕" pitchFamily="50" charset="-127"/>
                <a:ea typeface="맑은 고딕" pitchFamily="50" charset="-127"/>
              </a:rPr>
              <a:t>정리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ko-KR" sz="900" dirty="0">
                <a:latin typeface="맑은 고딕" pitchFamily="50" charset="-127"/>
                <a:ea typeface="맑은 고딕" pitchFamily="50" charset="-127"/>
              </a:rPr>
              <a:t>식별관리 등 관리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ko-KR" sz="900" dirty="0">
                <a:latin typeface="맑은 고딕" pitchFamily="50" charset="-127"/>
                <a:ea typeface="맑은 고딕" pitchFamily="50" charset="-127"/>
              </a:rPr>
              <a:t>운영을 용이하게 할 용도 등에 따라 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적합한 옵션을 적용하여 선택적으로 사용되는 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INDOOR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용 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CABINET RACK</a:t>
            </a:r>
            <a:r>
              <a:rPr lang="ko-KR" altLang="en-US" sz="900" dirty="0">
                <a:latin typeface="맑은 고딕" pitchFamily="50" charset="-127"/>
                <a:ea typeface="맑은 고딕" pitchFamily="50" charset="-127"/>
              </a:rPr>
              <a:t>입니다</a:t>
            </a:r>
            <a:r>
              <a:rPr lang="en-US" altLang="ko-KR" sz="900" dirty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endParaRPr lang="en-US" altLang="ko-KR" sz="900" b="0" dirty="0" smtClean="0">
              <a:latin typeface="+mn-ea"/>
              <a:ea typeface="+mn-ea"/>
            </a:endParaRPr>
          </a:p>
        </p:txBody>
      </p:sp>
      <p:sp>
        <p:nvSpPr>
          <p:cNvPr id="15" name="텍스트 개체 틀 13"/>
          <p:cNvSpPr txBox="1">
            <a:spLocks/>
          </p:cNvSpPr>
          <p:nvPr/>
        </p:nvSpPr>
        <p:spPr>
          <a:xfrm>
            <a:off x="184588" y="791581"/>
            <a:ext cx="6484499" cy="360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/>
              <a:t>적용 범위</a:t>
            </a:r>
            <a:r>
              <a:rPr lang="en-US" altLang="ko-KR" dirty="0" smtClean="0"/>
              <a:t>,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용도</a:t>
            </a:r>
            <a:endParaRPr lang="ko-KR" altLang="en-US" dirty="0"/>
          </a:p>
        </p:txBody>
      </p:sp>
      <p:sp>
        <p:nvSpPr>
          <p:cNvPr id="8" name="부제목 2"/>
          <p:cNvSpPr txBox="1">
            <a:spLocks/>
          </p:cNvSpPr>
          <p:nvPr/>
        </p:nvSpPr>
        <p:spPr>
          <a:xfrm>
            <a:off x="5602" y="116505"/>
            <a:ext cx="2415286" cy="405045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서울남산 장체EB" panose="02020603020101020101" pitchFamily="18" charset="-127"/>
                <a:ea typeface="서울남산 장체EB" panose="02020603020101020101" pitchFamily="18" charset="-127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500" dirty="0" err="1" smtClean="0">
                <a:latin typeface="+mn-ea"/>
                <a:ea typeface="+mn-ea"/>
              </a:rPr>
              <a:t>표</a:t>
            </a:r>
            <a:r>
              <a:rPr lang="ko-KR" altLang="en-US" sz="1500" dirty="0" err="1">
                <a:latin typeface="+mn-ea"/>
                <a:ea typeface="+mn-ea"/>
              </a:rPr>
              <a:t>준</a:t>
            </a:r>
            <a:r>
              <a:rPr lang="ko-KR" altLang="en-US" sz="1500" dirty="0" err="1" smtClean="0">
                <a:latin typeface="+mn-ea"/>
                <a:ea typeface="+mn-ea"/>
              </a:rPr>
              <a:t>랙</a:t>
            </a:r>
            <a:r>
              <a:rPr lang="en-US" altLang="ko-KR" sz="1500" dirty="0" smtClean="0">
                <a:latin typeface="+mn-ea"/>
                <a:ea typeface="+mn-ea"/>
              </a:rPr>
              <a:t>(</a:t>
            </a:r>
            <a:r>
              <a:rPr lang="ko-KR" altLang="en-US" sz="1500" b="0" dirty="0" smtClean="0">
                <a:latin typeface="+mn-ea"/>
                <a:ea typeface="+mn-ea"/>
              </a:rPr>
              <a:t>모델명</a:t>
            </a:r>
            <a:r>
              <a:rPr lang="en-US" altLang="ko-KR" sz="1500" b="0" dirty="0" smtClean="0">
                <a:latin typeface="+mn-ea"/>
                <a:ea typeface="+mn-ea"/>
              </a:rPr>
              <a:t>: HTN750)</a:t>
            </a:r>
            <a:endParaRPr lang="ko-KR" altLang="en-US" sz="1500" b="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84001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188913" y="8876109"/>
            <a:ext cx="6480175" cy="0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직사각형 4"/>
          <p:cNvSpPr/>
          <p:nvPr/>
        </p:nvSpPr>
        <p:spPr>
          <a:xfrm>
            <a:off x="180213" y="8903453"/>
            <a:ext cx="6480175" cy="2194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900" b="0" dirty="0" smtClean="0">
                <a:solidFill>
                  <a:srgbClr val="000099"/>
                </a:solidFill>
                <a:latin typeface="+mn-ea"/>
                <a:ea typeface="+mn-ea"/>
              </a:rPr>
              <a:t>www.htrack.co.kr</a:t>
            </a:r>
            <a:endParaRPr lang="ko-KR" altLang="en-US" sz="900" b="0" dirty="0">
              <a:solidFill>
                <a:srgbClr val="000099"/>
              </a:solidFill>
              <a:latin typeface="+mn-ea"/>
              <a:ea typeface="+mn-ea"/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188912" y="521550"/>
            <a:ext cx="6480175" cy="0"/>
          </a:xfrm>
          <a:prstGeom prst="line">
            <a:avLst/>
          </a:prstGeom>
          <a:ln w="508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텍스트 개체 틀 13"/>
          <p:cNvSpPr txBox="1">
            <a:spLocks/>
          </p:cNvSpPr>
          <p:nvPr/>
        </p:nvSpPr>
        <p:spPr>
          <a:xfrm>
            <a:off x="368300" y="1376645"/>
            <a:ext cx="6121400" cy="53555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1. </a:t>
            </a:r>
            <a:r>
              <a:rPr lang="ko-KR" altLang="en-US" dirty="0" smtClean="0"/>
              <a:t>적용 규격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국제규격</a:t>
            </a:r>
            <a:endParaRPr lang="en-US" altLang="ko-KR" dirty="0" smtClean="0"/>
          </a:p>
          <a:p>
            <a:r>
              <a:rPr lang="en-US" altLang="ko-KR" dirty="0" smtClean="0"/>
              <a:t>IEC 297-1,2,3</a:t>
            </a:r>
          </a:p>
          <a:p>
            <a:r>
              <a:rPr lang="en-US" altLang="ko-KR" dirty="0" smtClean="0"/>
              <a:t>EIA/ECA 310-E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19” </a:t>
            </a:r>
            <a:r>
              <a:rPr lang="ko-KR" altLang="en-US" dirty="0" err="1" smtClean="0"/>
              <a:t>실장폭</a:t>
            </a:r>
            <a:endParaRPr lang="en-US" altLang="ko-KR" dirty="0" smtClean="0"/>
          </a:p>
          <a:p>
            <a:r>
              <a:rPr lang="ko-KR" altLang="en-US" dirty="0" smtClean="0"/>
              <a:t>최소 </a:t>
            </a:r>
            <a:r>
              <a:rPr lang="en-US" altLang="ko-KR" dirty="0" smtClean="0"/>
              <a:t>483.4mm</a:t>
            </a:r>
          </a:p>
          <a:p>
            <a:r>
              <a:rPr lang="en-US" altLang="ko-KR" dirty="0" smtClean="0"/>
              <a:t>465</a:t>
            </a:r>
            <a:r>
              <a:rPr lang="en-US" altLang="ko-KR" sz="900" dirty="0" smtClean="0">
                <a:latin typeface="맑은 고딕" pitchFamily="50" charset="-127"/>
              </a:rPr>
              <a:t> ± 1.6mm</a:t>
            </a:r>
          </a:p>
          <a:p>
            <a:r>
              <a:rPr lang="ko-KR" altLang="en-US" dirty="0" smtClean="0"/>
              <a:t>최소 </a:t>
            </a:r>
            <a:r>
              <a:rPr lang="en-US" altLang="ko-KR" dirty="0" smtClean="0"/>
              <a:t>450mm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2. </a:t>
            </a:r>
            <a:r>
              <a:rPr lang="ko-KR" altLang="en-US" dirty="0" smtClean="0"/>
              <a:t>재질 및 후처리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철판 재질</a:t>
            </a:r>
            <a:r>
              <a:rPr lang="en-US" altLang="ko-KR" dirty="0" smtClean="0"/>
              <a:t>: KS D 3512</a:t>
            </a:r>
          </a:p>
          <a:p>
            <a:r>
              <a:rPr lang="ko-KR" altLang="en-US" dirty="0" smtClean="0"/>
              <a:t>알루미늄 재질</a:t>
            </a:r>
            <a:r>
              <a:rPr lang="en-US" altLang="ko-KR" dirty="0" smtClean="0"/>
              <a:t>: AL6063-T5</a:t>
            </a:r>
          </a:p>
          <a:p>
            <a:r>
              <a:rPr lang="ko-KR" altLang="en-US" dirty="0" smtClean="0"/>
              <a:t>피막두께</a:t>
            </a:r>
            <a:r>
              <a:rPr lang="en-US" altLang="ko-KR" dirty="0" smtClean="0"/>
              <a:t>: 6</a:t>
            </a:r>
            <a:r>
              <a:rPr lang="en-US" altLang="ko-KR" sz="900" dirty="0" smtClean="0">
                <a:latin typeface="맑은 고딕" pitchFamily="50" charset="-127"/>
              </a:rPr>
              <a:t>㎛ </a:t>
            </a:r>
            <a:r>
              <a:rPr lang="ko-KR" altLang="en-US" sz="900" dirty="0" smtClean="0">
                <a:latin typeface="맑은 고딕" pitchFamily="50" charset="-127"/>
              </a:rPr>
              <a:t>이상</a:t>
            </a:r>
            <a:endParaRPr lang="en-US" altLang="ko-KR" sz="900" dirty="0" smtClean="0">
              <a:latin typeface="맑은 고딕" pitchFamily="50" charset="-127"/>
            </a:endParaRPr>
          </a:p>
          <a:p>
            <a:r>
              <a:rPr lang="ko-KR" altLang="en-US" sz="900" dirty="0" smtClean="0">
                <a:latin typeface="맑은 고딕" pitchFamily="50" charset="-127"/>
              </a:rPr>
              <a:t>도장 방법</a:t>
            </a:r>
            <a:r>
              <a:rPr lang="en-US" altLang="ko-KR" sz="900" dirty="0" smtClean="0">
                <a:latin typeface="맑은 고딕" pitchFamily="50" charset="-127"/>
              </a:rPr>
              <a:t>: </a:t>
            </a:r>
            <a:r>
              <a:rPr lang="ko-KR" altLang="en-US" sz="900" dirty="0" smtClean="0">
                <a:latin typeface="맑은 고딕" pitchFamily="50" charset="-127"/>
              </a:rPr>
              <a:t>정전 스프레이 </a:t>
            </a:r>
            <a:r>
              <a:rPr lang="ko-KR" altLang="en-US" sz="900" dirty="0" err="1" smtClean="0">
                <a:latin typeface="맑은 고딕" pitchFamily="50" charset="-127"/>
              </a:rPr>
              <a:t>도장법</a:t>
            </a:r>
            <a:endParaRPr lang="en-US" altLang="ko-KR" sz="900" dirty="0" smtClean="0">
              <a:latin typeface="맑은 고딕" pitchFamily="50" charset="-127"/>
            </a:endParaRPr>
          </a:p>
          <a:p>
            <a:r>
              <a:rPr lang="ko-KR" altLang="en-US" sz="900" dirty="0" smtClean="0">
                <a:latin typeface="맑은 고딕" pitchFamily="50" charset="-127"/>
              </a:rPr>
              <a:t>도장 두께</a:t>
            </a:r>
            <a:r>
              <a:rPr lang="en-US" altLang="ko-KR" sz="900" dirty="0" smtClean="0">
                <a:latin typeface="맑은 고딕" pitchFamily="50" charset="-127"/>
              </a:rPr>
              <a:t>: 50㎛ </a:t>
            </a:r>
            <a:r>
              <a:rPr lang="ko-KR" altLang="en-US" sz="900" dirty="0" smtClean="0">
                <a:latin typeface="맑은 고딕" pitchFamily="50" charset="-127"/>
              </a:rPr>
              <a:t>이상</a:t>
            </a:r>
            <a:endParaRPr lang="en-US" altLang="ko-KR" sz="900" dirty="0" smtClean="0">
              <a:latin typeface="맑은 고딕" pitchFamily="50" charset="-127"/>
            </a:endParaRPr>
          </a:p>
          <a:p>
            <a:endParaRPr lang="en-US" altLang="ko-KR" sz="900" dirty="0" smtClean="0">
              <a:latin typeface="맑은 고딕" pitchFamily="50" charset="-127"/>
            </a:endParaRPr>
          </a:p>
          <a:p>
            <a:endParaRPr lang="en-US" altLang="ko-KR" sz="900" dirty="0" smtClean="0">
              <a:latin typeface="맑은 고딕" pitchFamily="50" charset="-127"/>
            </a:endParaRPr>
          </a:p>
          <a:p>
            <a:r>
              <a:rPr lang="en-US" altLang="ko-KR" dirty="0" smtClean="0"/>
              <a:t>3. </a:t>
            </a:r>
            <a:r>
              <a:rPr lang="ko-KR" altLang="en-US" dirty="0" smtClean="0"/>
              <a:t>환경 조건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주위 온도</a:t>
            </a:r>
            <a:r>
              <a:rPr lang="en-US" altLang="ko-KR" dirty="0" smtClean="0"/>
              <a:t>: -10</a:t>
            </a:r>
            <a:r>
              <a:rPr lang="ko-KR" altLang="en-US" dirty="0" smtClean="0"/>
              <a:t>도</a:t>
            </a:r>
            <a:r>
              <a:rPr lang="en-US" altLang="ko-KR" dirty="0" smtClean="0"/>
              <a:t> ~ 50</a:t>
            </a:r>
            <a:r>
              <a:rPr lang="ko-KR" altLang="en-US" dirty="0" smtClean="0"/>
              <a:t>도</a:t>
            </a:r>
            <a:endParaRPr lang="en-US" altLang="ko-KR" dirty="0" smtClean="0"/>
          </a:p>
          <a:p>
            <a:r>
              <a:rPr lang="ko-KR" altLang="en-US" dirty="0" smtClean="0"/>
              <a:t>상대 습도</a:t>
            </a:r>
            <a:r>
              <a:rPr lang="en-US" altLang="ko-KR" dirty="0" smtClean="0"/>
              <a:t>: 90% </a:t>
            </a:r>
            <a:r>
              <a:rPr lang="ko-KR" altLang="en-US" dirty="0" smtClean="0"/>
              <a:t>이하</a:t>
            </a:r>
            <a:endParaRPr lang="en-US" altLang="ko-KR" dirty="0" smtClean="0"/>
          </a:p>
          <a:p>
            <a:r>
              <a:rPr lang="ko-KR" altLang="en-US" dirty="0" smtClean="0"/>
              <a:t>설치 장소</a:t>
            </a:r>
            <a:r>
              <a:rPr lang="en-US" altLang="ko-KR" dirty="0" smtClean="0"/>
              <a:t>: </a:t>
            </a:r>
            <a:r>
              <a:rPr lang="ko-KR" altLang="en-US" dirty="0" smtClean="0"/>
              <a:t>좌우 최소 </a:t>
            </a:r>
            <a:r>
              <a:rPr lang="en-US" altLang="ko-KR" dirty="0" smtClean="0"/>
              <a:t>2~3m </a:t>
            </a:r>
            <a:r>
              <a:rPr lang="ko-KR" altLang="en-US" dirty="0" smtClean="0"/>
              <a:t>공간이 필요하며 표면이 고르고 분진이 적은 실내</a:t>
            </a:r>
            <a:endParaRPr lang="en-US" altLang="ko-KR" dirty="0" smtClean="0"/>
          </a:p>
          <a:p>
            <a:r>
              <a:rPr lang="ko-KR" altLang="en-US" dirty="0" err="1" smtClean="0"/>
              <a:t>랙의</a:t>
            </a:r>
            <a:r>
              <a:rPr lang="ko-KR" altLang="en-US" dirty="0" smtClean="0"/>
              <a:t> 하중을 견딜 수 있는 </a:t>
            </a:r>
            <a:r>
              <a:rPr lang="en-US" altLang="ko-KR" dirty="0" smtClean="0"/>
              <a:t>Access Floor </a:t>
            </a:r>
            <a:r>
              <a:rPr lang="ko-KR" altLang="en-US" dirty="0" smtClean="0"/>
              <a:t>또는 콘크리트 구조물 위</a:t>
            </a:r>
            <a:endParaRPr lang="en-US" altLang="ko-KR" dirty="0" smtClean="0"/>
          </a:p>
          <a:p>
            <a:r>
              <a:rPr lang="ko-KR" altLang="en-US" dirty="0" smtClean="0"/>
              <a:t>내부를 식별할 수 있는 조명이 설치된 실내</a:t>
            </a:r>
            <a:endParaRPr lang="en-US" altLang="ko-KR" dirty="0" smtClean="0"/>
          </a:p>
        </p:txBody>
      </p:sp>
      <p:sp>
        <p:nvSpPr>
          <p:cNvPr id="9" name="텍스트 개체 틀 13"/>
          <p:cNvSpPr txBox="1">
            <a:spLocks/>
          </p:cNvSpPr>
          <p:nvPr/>
        </p:nvSpPr>
        <p:spPr>
          <a:xfrm>
            <a:off x="184588" y="791581"/>
            <a:ext cx="6484499" cy="360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mtClean="0"/>
              <a:t>적용 규격</a:t>
            </a:r>
            <a:endParaRPr lang="ko-KR" altLang="en-US" dirty="0"/>
          </a:p>
        </p:txBody>
      </p:sp>
      <p:sp>
        <p:nvSpPr>
          <p:cNvPr id="11" name="부제목 2"/>
          <p:cNvSpPr txBox="1">
            <a:spLocks/>
          </p:cNvSpPr>
          <p:nvPr/>
        </p:nvSpPr>
        <p:spPr>
          <a:xfrm>
            <a:off x="5602" y="116505"/>
            <a:ext cx="2415286" cy="405045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서울남산 장체EB" panose="02020603020101020101" pitchFamily="18" charset="-127"/>
                <a:ea typeface="서울남산 장체EB" panose="02020603020101020101" pitchFamily="18" charset="-127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500" dirty="0" err="1" smtClean="0">
                <a:latin typeface="+mn-ea"/>
                <a:ea typeface="+mn-ea"/>
              </a:rPr>
              <a:t>표</a:t>
            </a:r>
            <a:r>
              <a:rPr lang="ko-KR" altLang="en-US" sz="1500" dirty="0" err="1">
                <a:latin typeface="+mn-ea"/>
                <a:ea typeface="+mn-ea"/>
              </a:rPr>
              <a:t>준</a:t>
            </a:r>
            <a:r>
              <a:rPr lang="ko-KR" altLang="en-US" sz="1500" dirty="0" err="1" smtClean="0">
                <a:latin typeface="+mn-ea"/>
                <a:ea typeface="+mn-ea"/>
              </a:rPr>
              <a:t>랙</a:t>
            </a:r>
            <a:r>
              <a:rPr lang="en-US" altLang="ko-KR" sz="1500" dirty="0" smtClean="0">
                <a:latin typeface="+mn-ea"/>
                <a:ea typeface="+mn-ea"/>
              </a:rPr>
              <a:t>(</a:t>
            </a:r>
            <a:r>
              <a:rPr lang="ko-KR" altLang="en-US" sz="1500" b="0" dirty="0" smtClean="0">
                <a:latin typeface="+mn-ea"/>
                <a:ea typeface="+mn-ea"/>
              </a:rPr>
              <a:t>모델명</a:t>
            </a:r>
            <a:r>
              <a:rPr lang="en-US" altLang="ko-KR" sz="1500" b="0" dirty="0" smtClean="0">
                <a:latin typeface="+mn-ea"/>
                <a:ea typeface="+mn-ea"/>
              </a:rPr>
              <a:t>: HTN750)</a:t>
            </a:r>
            <a:endParaRPr lang="ko-KR" altLang="en-US" sz="1500" b="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14985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/>
          <p:cNvCxnSpPr/>
          <p:nvPr/>
        </p:nvCxnSpPr>
        <p:spPr>
          <a:xfrm>
            <a:off x="188913" y="8876109"/>
            <a:ext cx="6480175" cy="0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직사각형 2"/>
          <p:cNvSpPr/>
          <p:nvPr/>
        </p:nvSpPr>
        <p:spPr>
          <a:xfrm>
            <a:off x="180213" y="8903453"/>
            <a:ext cx="6480175" cy="2194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900" b="0" dirty="0" smtClean="0">
                <a:solidFill>
                  <a:srgbClr val="000099"/>
                </a:solidFill>
                <a:latin typeface="+mn-ea"/>
                <a:ea typeface="+mn-ea"/>
              </a:rPr>
              <a:t>www.htrack.co.kr</a:t>
            </a:r>
            <a:endParaRPr lang="ko-KR" altLang="en-US" sz="900" b="0" dirty="0">
              <a:solidFill>
                <a:srgbClr val="000099"/>
              </a:solidFill>
              <a:latin typeface="+mn-ea"/>
              <a:ea typeface="+mn-ea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188912" y="521550"/>
            <a:ext cx="6480175" cy="0"/>
          </a:xfrm>
          <a:prstGeom prst="line">
            <a:avLst/>
          </a:prstGeom>
          <a:ln w="508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텍스트 개체 틀 13"/>
          <p:cNvSpPr txBox="1">
            <a:spLocks/>
          </p:cNvSpPr>
          <p:nvPr/>
        </p:nvSpPr>
        <p:spPr>
          <a:xfrm>
            <a:off x="368300" y="1376645"/>
            <a:ext cx="6121400" cy="3150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/>
              <a:t>품목 코드</a:t>
            </a:r>
            <a:r>
              <a:rPr lang="en-US" altLang="ko-KR" dirty="0" smtClean="0"/>
              <a:t>, </a:t>
            </a:r>
            <a:r>
              <a:rPr lang="ko-KR" altLang="en-US" dirty="0" smtClean="0"/>
              <a:t>표준 규격</a:t>
            </a:r>
            <a:endParaRPr lang="en-US" altLang="ko-KR" dirty="0" smtClean="0"/>
          </a:p>
        </p:txBody>
      </p:sp>
      <p:sp>
        <p:nvSpPr>
          <p:cNvPr id="7" name="텍스트 개체 틀 13"/>
          <p:cNvSpPr txBox="1">
            <a:spLocks/>
          </p:cNvSpPr>
          <p:nvPr/>
        </p:nvSpPr>
        <p:spPr>
          <a:xfrm>
            <a:off x="184588" y="791581"/>
            <a:ext cx="6484499" cy="360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/>
              <a:t>품목 코드</a:t>
            </a:r>
            <a:r>
              <a:rPr lang="en-US" altLang="ko-KR" dirty="0" smtClean="0"/>
              <a:t>, </a:t>
            </a:r>
            <a:r>
              <a:rPr lang="ko-KR" altLang="en-US" dirty="0" smtClean="0"/>
              <a:t>표준 규격</a:t>
            </a:r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4586220" y="1475656"/>
            <a:ext cx="2074168" cy="2592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US" altLang="ko-KR" sz="8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U(unit)=1U=44.45mm / Size=mm, kg</a:t>
            </a:r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098072"/>
              </p:ext>
            </p:extLst>
          </p:nvPr>
        </p:nvGraphicFramePr>
        <p:xfrm>
          <a:off x="368297" y="1758768"/>
          <a:ext cx="6121406" cy="2715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106"/>
                <a:gridCol w="1300798"/>
                <a:gridCol w="765176"/>
                <a:gridCol w="535622"/>
                <a:gridCol w="765176"/>
                <a:gridCol w="765176"/>
                <a:gridCol w="765176"/>
                <a:gridCol w="765176"/>
              </a:tblGrid>
              <a:tr h="3394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맑은 고딕" pitchFamily="50" charset="-127"/>
                          <a:ea typeface="맑은 고딕" pitchFamily="50" charset="-127"/>
                        </a:rPr>
                        <a:t>No</a:t>
                      </a:r>
                      <a:endParaRPr lang="ko-KR" altLang="en-US" sz="10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latin typeface="맑은 고딕" pitchFamily="50" charset="-127"/>
                          <a:ea typeface="맑은 고딕" pitchFamily="50" charset="-127"/>
                        </a:rPr>
                        <a:t>품목 코드</a:t>
                      </a:r>
                      <a:endParaRPr lang="ko-KR" altLang="en-US" sz="10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latin typeface="맑은 고딕" pitchFamily="50" charset="-127"/>
                          <a:ea typeface="맑은 고딕" pitchFamily="50" charset="-127"/>
                        </a:rPr>
                        <a:t>높이</a:t>
                      </a:r>
                      <a:r>
                        <a:rPr lang="en-US" altLang="ko-KR" sz="1000" dirty="0" smtClean="0">
                          <a:latin typeface="맑은 고딕" pitchFamily="50" charset="-127"/>
                          <a:ea typeface="맑은 고딕" pitchFamily="50" charset="-127"/>
                        </a:rPr>
                        <a:t>(H)</a:t>
                      </a:r>
                      <a:endParaRPr lang="ko-KR" altLang="en-US" sz="10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맑은 고딕" pitchFamily="50" charset="-127"/>
                          <a:ea typeface="맑은 고딕" pitchFamily="50" charset="-127"/>
                        </a:rPr>
                        <a:t>U</a:t>
                      </a:r>
                      <a:endParaRPr lang="ko-KR" altLang="en-US" sz="10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latin typeface="맑은 고딕" pitchFamily="50" charset="-127"/>
                          <a:ea typeface="맑은 고딕" pitchFamily="50" charset="-127"/>
                        </a:rPr>
                        <a:t>깊이</a:t>
                      </a:r>
                      <a:r>
                        <a:rPr lang="en-US" altLang="ko-KR" sz="1000" dirty="0" smtClean="0">
                          <a:latin typeface="맑은 고딕" pitchFamily="50" charset="-127"/>
                          <a:ea typeface="맑은 고딕" pitchFamily="50" charset="-127"/>
                        </a:rPr>
                        <a:t>(D)</a:t>
                      </a:r>
                      <a:endParaRPr lang="ko-KR" altLang="en-US" sz="10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latin typeface="맑은 고딕" pitchFamily="50" charset="-127"/>
                          <a:ea typeface="맑은 고딕" pitchFamily="50" charset="-127"/>
                        </a:rPr>
                        <a:t>넓이</a:t>
                      </a:r>
                      <a:r>
                        <a:rPr lang="en-US" altLang="ko-KR" sz="1000" dirty="0" smtClean="0">
                          <a:latin typeface="맑은 고딕" pitchFamily="50" charset="-127"/>
                          <a:ea typeface="맑은 고딕" pitchFamily="50" charset="-127"/>
                        </a:rPr>
                        <a:t>(W)</a:t>
                      </a:r>
                      <a:endParaRPr lang="ko-KR" altLang="en-US" sz="10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>
                          <a:latin typeface="맑은 고딕" pitchFamily="50" charset="-127"/>
                          <a:ea typeface="맑은 고딕" pitchFamily="50" charset="-127"/>
                        </a:rPr>
                        <a:t>Weight</a:t>
                      </a:r>
                      <a:endParaRPr lang="ko-KR" altLang="en-US" sz="10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맑은 고딕" pitchFamily="50" charset="-127"/>
                          <a:ea typeface="맑은 고딕" pitchFamily="50" charset="-127"/>
                        </a:rPr>
                        <a:t>Note</a:t>
                      </a:r>
                      <a:endParaRPr lang="ko-KR" altLang="en-US" sz="10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solidFill>
                      <a:srgbClr val="000099"/>
                    </a:solidFill>
                  </a:tcPr>
                </a:tc>
              </a:tr>
              <a:tr h="3394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HTN750-40A</a:t>
                      </a:r>
                      <a:endParaRPr lang="ko-KR" altLang="en-US" sz="9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2000</a:t>
                      </a:r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40</a:t>
                      </a:r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 rowSpan="7"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750</a:t>
                      </a:r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 rowSpan="7"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600(19”)</a:t>
                      </a:r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66</a:t>
                      </a:r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</a:tr>
              <a:tr h="3394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HTN750-36A</a:t>
                      </a:r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1800</a:t>
                      </a:r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36</a:t>
                      </a:r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61</a:t>
                      </a:r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</a:tr>
              <a:tr h="3394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HTN750-31A</a:t>
                      </a:r>
                      <a:endParaRPr lang="ko-KR" altLang="en-US" sz="9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1600</a:t>
                      </a:r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31</a:t>
                      </a:r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54</a:t>
                      </a:r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</a:tr>
              <a:tr h="3394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4</a:t>
                      </a:r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HTN750-27A</a:t>
                      </a:r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1400</a:t>
                      </a:r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27</a:t>
                      </a:r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49</a:t>
                      </a:r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</a:tr>
              <a:tr h="3394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5</a:t>
                      </a:r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HTN750-22A</a:t>
                      </a:r>
                      <a:endParaRPr lang="ko-KR" altLang="en-US" sz="9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1200</a:t>
                      </a:r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22</a:t>
                      </a:r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43</a:t>
                      </a:r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</a:tr>
              <a:tr h="3394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6</a:t>
                      </a:r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HTN750-18A</a:t>
                      </a:r>
                      <a:endParaRPr lang="ko-KR" altLang="en-US" sz="9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1000</a:t>
                      </a:r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18</a:t>
                      </a:r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38</a:t>
                      </a:r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</a:tr>
              <a:tr h="3394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7</a:t>
                      </a:r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HTN750-13A</a:t>
                      </a:r>
                      <a:endParaRPr lang="ko-KR" altLang="en-US" sz="9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800</a:t>
                      </a:r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13</a:t>
                      </a:r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>
                          <a:latin typeface="맑은 고딕" pitchFamily="50" charset="-127"/>
                          <a:ea typeface="맑은 고딕" pitchFamily="50" charset="-127"/>
                        </a:rPr>
                        <a:t>33</a:t>
                      </a:r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2" name="부제목 2"/>
          <p:cNvSpPr txBox="1">
            <a:spLocks/>
          </p:cNvSpPr>
          <p:nvPr/>
        </p:nvSpPr>
        <p:spPr>
          <a:xfrm>
            <a:off x="5602" y="116505"/>
            <a:ext cx="2415286" cy="405045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서울남산 장체EB" panose="02020603020101020101" pitchFamily="18" charset="-127"/>
                <a:ea typeface="서울남산 장체EB" panose="02020603020101020101" pitchFamily="18" charset="-127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500" dirty="0" err="1" smtClean="0">
                <a:latin typeface="+mn-ea"/>
                <a:ea typeface="+mn-ea"/>
              </a:rPr>
              <a:t>표</a:t>
            </a:r>
            <a:r>
              <a:rPr lang="ko-KR" altLang="en-US" sz="1500" dirty="0" err="1">
                <a:latin typeface="+mn-ea"/>
                <a:ea typeface="+mn-ea"/>
              </a:rPr>
              <a:t>준</a:t>
            </a:r>
            <a:r>
              <a:rPr lang="ko-KR" altLang="en-US" sz="1500" dirty="0" err="1" smtClean="0">
                <a:latin typeface="+mn-ea"/>
                <a:ea typeface="+mn-ea"/>
              </a:rPr>
              <a:t>랙</a:t>
            </a:r>
            <a:r>
              <a:rPr lang="en-US" altLang="ko-KR" sz="1500" dirty="0" smtClean="0">
                <a:latin typeface="+mn-ea"/>
                <a:ea typeface="+mn-ea"/>
              </a:rPr>
              <a:t>(</a:t>
            </a:r>
            <a:r>
              <a:rPr lang="ko-KR" altLang="en-US" sz="1500" b="0" dirty="0" smtClean="0">
                <a:latin typeface="+mn-ea"/>
                <a:ea typeface="+mn-ea"/>
              </a:rPr>
              <a:t>모델명</a:t>
            </a:r>
            <a:r>
              <a:rPr lang="en-US" altLang="ko-KR" sz="1500" b="0" dirty="0" smtClean="0">
                <a:latin typeface="+mn-ea"/>
                <a:ea typeface="+mn-ea"/>
              </a:rPr>
              <a:t>: HTN750)</a:t>
            </a:r>
            <a:endParaRPr lang="ko-KR" altLang="en-US" sz="1500" b="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83065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/>
          <p:cNvCxnSpPr/>
          <p:nvPr/>
        </p:nvCxnSpPr>
        <p:spPr>
          <a:xfrm>
            <a:off x="188913" y="8876109"/>
            <a:ext cx="6480175" cy="0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직사각형 2"/>
          <p:cNvSpPr/>
          <p:nvPr/>
        </p:nvSpPr>
        <p:spPr>
          <a:xfrm>
            <a:off x="180213" y="8903453"/>
            <a:ext cx="6480175" cy="2194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900" b="0" dirty="0" smtClean="0">
                <a:solidFill>
                  <a:srgbClr val="000099"/>
                </a:solidFill>
                <a:latin typeface="+mn-ea"/>
                <a:ea typeface="+mn-ea"/>
              </a:rPr>
              <a:t>www.htrack.co.kr</a:t>
            </a:r>
            <a:endParaRPr lang="ko-KR" altLang="en-US" sz="900" b="0" dirty="0">
              <a:solidFill>
                <a:srgbClr val="000099"/>
              </a:solidFill>
              <a:latin typeface="+mn-ea"/>
              <a:ea typeface="+mn-ea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188912" y="521550"/>
            <a:ext cx="6480175" cy="0"/>
          </a:xfrm>
          <a:prstGeom prst="line">
            <a:avLst/>
          </a:prstGeom>
          <a:ln w="508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텍스트 개체 틀 13"/>
          <p:cNvSpPr txBox="1">
            <a:spLocks/>
          </p:cNvSpPr>
          <p:nvPr/>
        </p:nvSpPr>
        <p:spPr>
          <a:xfrm>
            <a:off x="368300" y="1376645"/>
            <a:ext cx="6121400" cy="3150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Part</a:t>
            </a:r>
            <a:r>
              <a:rPr lang="en-US" altLang="ko-KR" baseline="0" dirty="0" smtClean="0"/>
              <a:t> List(</a:t>
            </a:r>
            <a:r>
              <a:rPr lang="ko-KR" altLang="en-US" baseline="0" dirty="0" err="1" smtClean="0"/>
              <a:t>구성품</a:t>
            </a:r>
            <a:r>
              <a:rPr lang="ko-KR" altLang="en-US" baseline="0" dirty="0" smtClean="0"/>
              <a:t> 내역</a:t>
            </a:r>
            <a:r>
              <a:rPr lang="en-US" altLang="ko-KR" baseline="0" dirty="0" smtClean="0"/>
              <a:t>)</a:t>
            </a:r>
            <a:endParaRPr lang="en-US" altLang="ko-KR" dirty="0" smtClean="0"/>
          </a:p>
        </p:txBody>
      </p:sp>
      <p:sp>
        <p:nvSpPr>
          <p:cNvPr id="7" name="텍스트 개체 틀 13"/>
          <p:cNvSpPr txBox="1">
            <a:spLocks/>
          </p:cNvSpPr>
          <p:nvPr/>
        </p:nvSpPr>
        <p:spPr>
          <a:xfrm>
            <a:off x="184588" y="791581"/>
            <a:ext cx="6484499" cy="360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Part List</a:t>
            </a:r>
            <a:endParaRPr lang="ko-KR" altLang="en-US" dirty="0"/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244389"/>
              </p:ext>
            </p:extLst>
          </p:nvPr>
        </p:nvGraphicFramePr>
        <p:xfrm>
          <a:off x="368301" y="1763683"/>
          <a:ext cx="6121398" cy="4413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104"/>
                <a:gridCol w="1989454"/>
                <a:gridCol w="2372042"/>
                <a:gridCol w="535622"/>
                <a:gridCol w="765176"/>
              </a:tblGrid>
              <a:tr h="3394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맑은 고딕" pitchFamily="50" charset="-127"/>
                          <a:ea typeface="맑은 고딕" pitchFamily="50" charset="-127"/>
                        </a:rPr>
                        <a:t>No</a:t>
                      </a:r>
                      <a:endParaRPr lang="ko-KR" altLang="en-US" sz="10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맑은 고딕" pitchFamily="50" charset="-127"/>
                          <a:ea typeface="맑은 고딕" pitchFamily="50" charset="-127"/>
                        </a:rPr>
                        <a:t>Part Name</a:t>
                      </a:r>
                      <a:endParaRPr lang="ko-KR" altLang="en-US" sz="10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latin typeface="맑은 고딕" pitchFamily="50" charset="-127"/>
                          <a:ea typeface="맑은 고딕" pitchFamily="50" charset="-127"/>
                        </a:rPr>
                        <a:t>재질</a:t>
                      </a:r>
                      <a:r>
                        <a:rPr lang="en-US" altLang="ko-KR" sz="1000" dirty="0" smtClean="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000" dirty="0" smtClean="0">
                          <a:latin typeface="맑은 고딕" pitchFamily="50" charset="-127"/>
                          <a:ea typeface="맑은 고딕" pitchFamily="50" charset="-127"/>
                        </a:rPr>
                        <a:t>규격</a:t>
                      </a:r>
                      <a:endParaRPr lang="ko-KR" altLang="en-US" sz="10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>
                          <a:latin typeface="맑은 고딕" pitchFamily="50" charset="-127"/>
                          <a:ea typeface="맑은 고딕" pitchFamily="50" charset="-127"/>
                        </a:rPr>
                        <a:t>수량</a:t>
                      </a:r>
                      <a:endParaRPr lang="ko-KR" altLang="en-US" sz="10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>
                          <a:latin typeface="맑은 고딕" pitchFamily="50" charset="-127"/>
                          <a:ea typeface="맑은 고딕" pitchFamily="50" charset="-127"/>
                        </a:rPr>
                        <a:t>Note</a:t>
                      </a:r>
                      <a:endParaRPr lang="ko-KR" altLang="en-US" sz="10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>
                    <a:solidFill>
                      <a:srgbClr val="000099"/>
                    </a:solidFill>
                  </a:tcPr>
                </a:tc>
              </a:tr>
              <a:tr h="3394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ko-KR" altLang="en-US" sz="900" b="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메인프레임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(Main Frame)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baseline="0" dirty="0" smtClean="0">
                          <a:latin typeface="맑은 고딕" pitchFamily="50" charset="-127"/>
                          <a:ea typeface="+mn-ea"/>
                        </a:rPr>
                        <a:t>알루미늄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</a:tr>
              <a:tr h="3394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ko-KR" altLang="en-US" sz="900" b="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전면문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(Front Door)</a:t>
                      </a:r>
                      <a:endParaRPr lang="ko-KR" altLang="ko-KR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ko-KR" altLang="en-US" sz="900" b="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강화유리</a:t>
                      </a:r>
                      <a:r>
                        <a:rPr lang="en-US" altLang="ko-KR" sz="900" b="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900" b="0" baseline="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잠금장치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</a:tr>
              <a:tr h="3394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ko-KR" altLang="en-US" sz="900" b="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옆문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(Side Panel)</a:t>
                      </a:r>
                      <a:endParaRPr lang="ko-KR" altLang="ko-KR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900" b="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SPCC, </a:t>
                      </a:r>
                      <a:r>
                        <a:rPr lang="ko-KR" altLang="en-US" sz="900" b="0" baseline="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슬라이드래치</a:t>
                      </a:r>
                      <a:r>
                        <a:rPr lang="ko-KR" altLang="en-US" sz="900" b="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 타입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</a:tr>
              <a:tr h="3394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4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ko-KR" altLang="en-US" sz="900" b="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후면문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(Rear Door)</a:t>
                      </a:r>
                      <a:endParaRPr lang="ko-KR" altLang="ko-KR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900" b="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SPCC, </a:t>
                      </a:r>
                      <a:r>
                        <a:rPr lang="ko-KR" altLang="en-US" sz="900" b="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하단 </a:t>
                      </a:r>
                      <a:r>
                        <a:rPr lang="en-US" altLang="ko-KR" sz="900" b="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Air Vent, Push Button Type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</a:tr>
              <a:tr h="3394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5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ko-KR" altLang="en-US" sz="900" b="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마운트바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(Mount Bar)</a:t>
                      </a:r>
                      <a:endParaRPr lang="ko-KR" altLang="ko-KR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ko-KR" altLang="en-US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알루미늄</a:t>
                      </a:r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, Slim</a:t>
                      </a:r>
                      <a:r>
                        <a:rPr lang="en-US" altLang="ko-KR" sz="900" b="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 Nut Type, Unit</a:t>
                      </a:r>
                      <a:r>
                        <a:rPr lang="ko-KR" altLang="en-US" sz="900" b="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 표시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4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</a:tr>
              <a:tr h="3394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6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ko-KR" altLang="en-US" sz="900" b="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멀티탭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(Power Strips) 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220V, 15A,</a:t>
                      </a:r>
                      <a:r>
                        <a:rPr lang="en-US" altLang="ko-KR" sz="900" b="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 6~10Ways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</a:tr>
              <a:tr h="3394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7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팬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(Fan) </a:t>
                      </a:r>
                      <a:endParaRPr lang="ko-KR" altLang="en-US" sz="900" b="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220V,</a:t>
                      </a:r>
                      <a:r>
                        <a:rPr lang="en-US" altLang="ko-KR" sz="900" b="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 1~2</a:t>
                      </a:r>
                      <a:r>
                        <a:rPr lang="ko-KR" altLang="en-US" sz="900" b="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팬</a:t>
                      </a:r>
                      <a:r>
                        <a:rPr lang="en-US" altLang="ko-KR" sz="900" b="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900" b="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코드길이 </a:t>
                      </a:r>
                      <a:r>
                        <a:rPr lang="en-US" altLang="ko-KR" sz="900" b="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1.5m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</a:tr>
              <a:tr h="3394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8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ko-KR" altLang="en-US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선반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(Shelf) </a:t>
                      </a:r>
                      <a:endParaRPr lang="ko-KR" altLang="ko-KR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SPCC</a:t>
                      </a:r>
                      <a:r>
                        <a:rPr lang="en-US" altLang="ko-KR" sz="900" b="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 1.2T, D400mm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</a:tr>
              <a:tr h="3394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9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케이블브라켓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(R.C.BRT)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ko-KR" altLang="en-US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알루미늄</a:t>
                      </a:r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, 19”Rack</a:t>
                      </a:r>
                      <a:r>
                        <a:rPr lang="en-US" altLang="ko-KR" sz="900" b="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 Type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2~3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</a:tr>
              <a:tr h="3394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10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ko-KR" altLang="en-US" sz="900" b="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케이블랙탱글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(C.R.BRT)</a:t>
                      </a:r>
                      <a:endParaRPr lang="ko-KR" altLang="ko-KR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SPCC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2~3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</a:tr>
              <a:tr h="3394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11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ko-KR" altLang="en-US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바퀴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(Caster)</a:t>
                      </a:r>
                      <a:endParaRPr lang="ko-KR" altLang="ko-KR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ko-KR" altLang="en-US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우레탄</a:t>
                      </a:r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, 2.5</a:t>
                      </a:r>
                      <a:r>
                        <a:rPr lang="ko-KR" altLang="en-US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인치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4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</a:tr>
              <a:tr h="3394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12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ko-KR" altLang="en-US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수평조절나사</a:t>
                      </a: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(Foot)</a:t>
                      </a:r>
                      <a:endParaRPr lang="ko-KR" altLang="ko-KR" sz="9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Steel, </a:t>
                      </a:r>
                      <a:r>
                        <a:rPr lang="ko-KR" altLang="en-US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절연</a:t>
                      </a:r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,</a:t>
                      </a:r>
                      <a:r>
                        <a:rPr lang="en-US" altLang="ko-KR" sz="900" b="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 M12.7mm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4</a:t>
                      </a:r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부제목 2"/>
          <p:cNvSpPr txBox="1">
            <a:spLocks/>
          </p:cNvSpPr>
          <p:nvPr/>
        </p:nvSpPr>
        <p:spPr>
          <a:xfrm>
            <a:off x="5602" y="116505"/>
            <a:ext cx="2415286" cy="405045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서울남산 장체EB" panose="02020603020101020101" pitchFamily="18" charset="-127"/>
                <a:ea typeface="서울남산 장체EB" panose="02020603020101020101" pitchFamily="18" charset="-127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500" dirty="0" err="1" smtClean="0">
                <a:latin typeface="+mn-ea"/>
                <a:ea typeface="+mn-ea"/>
              </a:rPr>
              <a:t>표</a:t>
            </a:r>
            <a:r>
              <a:rPr lang="ko-KR" altLang="en-US" sz="1500" dirty="0" err="1">
                <a:latin typeface="+mn-ea"/>
                <a:ea typeface="+mn-ea"/>
              </a:rPr>
              <a:t>준</a:t>
            </a:r>
            <a:r>
              <a:rPr lang="ko-KR" altLang="en-US" sz="1500" dirty="0" err="1" smtClean="0">
                <a:latin typeface="+mn-ea"/>
                <a:ea typeface="+mn-ea"/>
              </a:rPr>
              <a:t>랙</a:t>
            </a:r>
            <a:r>
              <a:rPr lang="en-US" altLang="ko-KR" sz="1500" dirty="0" smtClean="0">
                <a:latin typeface="+mn-ea"/>
                <a:ea typeface="+mn-ea"/>
              </a:rPr>
              <a:t>(</a:t>
            </a:r>
            <a:r>
              <a:rPr lang="ko-KR" altLang="en-US" sz="1500" b="0" dirty="0" smtClean="0">
                <a:latin typeface="+mn-ea"/>
                <a:ea typeface="+mn-ea"/>
              </a:rPr>
              <a:t>모델명</a:t>
            </a:r>
            <a:r>
              <a:rPr lang="en-US" altLang="ko-KR" sz="1500" b="0" dirty="0" smtClean="0">
                <a:latin typeface="+mn-ea"/>
                <a:ea typeface="+mn-ea"/>
              </a:rPr>
              <a:t>: HTN750)</a:t>
            </a:r>
            <a:endParaRPr lang="ko-KR" altLang="en-US" sz="1500" b="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83065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/>
          <p:cNvCxnSpPr/>
          <p:nvPr/>
        </p:nvCxnSpPr>
        <p:spPr>
          <a:xfrm>
            <a:off x="188913" y="8876109"/>
            <a:ext cx="6480175" cy="0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직사각형 2"/>
          <p:cNvSpPr/>
          <p:nvPr/>
        </p:nvSpPr>
        <p:spPr>
          <a:xfrm>
            <a:off x="180213" y="8903453"/>
            <a:ext cx="6480175" cy="2194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900" b="0" dirty="0" smtClean="0">
                <a:solidFill>
                  <a:srgbClr val="000099"/>
                </a:solidFill>
                <a:latin typeface="+mn-ea"/>
                <a:ea typeface="+mn-ea"/>
              </a:rPr>
              <a:t>www.htrack.co.kr</a:t>
            </a:r>
            <a:endParaRPr lang="ko-KR" altLang="en-US" sz="900" b="0" dirty="0">
              <a:solidFill>
                <a:srgbClr val="000099"/>
              </a:solidFill>
              <a:latin typeface="+mn-ea"/>
              <a:ea typeface="+mn-ea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188912" y="521550"/>
            <a:ext cx="6480175" cy="0"/>
          </a:xfrm>
          <a:prstGeom prst="line">
            <a:avLst/>
          </a:prstGeom>
          <a:ln w="508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텍스트 개체 틀 13"/>
          <p:cNvSpPr txBox="1">
            <a:spLocks/>
          </p:cNvSpPr>
          <p:nvPr/>
        </p:nvSpPr>
        <p:spPr>
          <a:xfrm>
            <a:off x="368300" y="1376645"/>
            <a:ext cx="6121400" cy="72998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900" dirty="0" smtClean="0">
                <a:latin typeface="+mn-ea"/>
                <a:ea typeface="+mn-ea"/>
              </a:rPr>
              <a:t>메인 프레임</a:t>
            </a:r>
            <a:r>
              <a:rPr lang="en-US" altLang="ko-KR" sz="900" dirty="0" smtClean="0">
                <a:latin typeface="+mn-ea"/>
                <a:ea typeface="+mn-ea"/>
              </a:rPr>
              <a:t>(Main Frame)</a:t>
            </a:r>
          </a:p>
          <a:p>
            <a:r>
              <a:rPr lang="ko-KR" altLang="en-US" sz="900" dirty="0" smtClean="0">
                <a:latin typeface="+mn-ea"/>
                <a:ea typeface="+mn-ea"/>
              </a:rPr>
              <a:t>재질은 알루미늄</a:t>
            </a:r>
            <a:r>
              <a:rPr lang="ko-KR" altLang="en-US" sz="900" dirty="0" smtClean="0"/>
              <a:t>이며 압출구조로 </a:t>
            </a:r>
            <a:r>
              <a:rPr lang="ko-KR" altLang="en-US" sz="900" dirty="0" smtClean="0">
                <a:latin typeface="+mn-ea"/>
                <a:ea typeface="+mn-ea"/>
              </a:rPr>
              <a:t>외관이 라운드타입으로 미려하게 제작되어 있습니다</a:t>
            </a:r>
            <a:r>
              <a:rPr lang="en-US" altLang="ko-KR" sz="900" dirty="0" smtClean="0">
                <a:latin typeface="+mn-ea"/>
                <a:ea typeface="+mn-ea"/>
              </a:rPr>
              <a:t>.</a:t>
            </a:r>
          </a:p>
          <a:p>
            <a:endParaRPr lang="en-US" altLang="ko-KR" sz="900" dirty="0" smtClean="0">
              <a:latin typeface="+mn-ea"/>
              <a:ea typeface="+mn-ea"/>
            </a:endParaRPr>
          </a:p>
          <a:p>
            <a:r>
              <a:rPr lang="ko-KR" altLang="en-US" sz="900" b="0" dirty="0" err="1" smtClean="0">
                <a:latin typeface="+mn-ea"/>
                <a:ea typeface="+mn-ea"/>
              </a:rPr>
              <a:t>탑판넬</a:t>
            </a:r>
            <a:r>
              <a:rPr lang="en-US" altLang="ko-KR" sz="900" b="0" dirty="0" smtClean="0">
                <a:latin typeface="+mn-ea"/>
                <a:ea typeface="+mn-ea"/>
              </a:rPr>
              <a:t>(Top Panel)</a:t>
            </a:r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b="0" dirty="0" smtClean="0">
                <a:latin typeface="+mn-ea"/>
                <a:ea typeface="+mn-ea"/>
              </a:rPr>
              <a:t>재질은 합성수지이며 일체형으로 제작</a:t>
            </a:r>
            <a:r>
              <a:rPr lang="en-US" altLang="ko-KR" sz="900" b="0" dirty="0" smtClean="0">
                <a:latin typeface="+mn-ea"/>
                <a:ea typeface="+mn-ea"/>
              </a:rPr>
              <a:t>, </a:t>
            </a:r>
            <a:r>
              <a:rPr lang="ko-KR" altLang="en-US" sz="900" b="0" dirty="0" err="1" smtClean="0">
                <a:solidFill>
                  <a:schemeClr val="tx1"/>
                </a:solidFill>
                <a:latin typeface="+mn-ea"/>
                <a:ea typeface="+mn-ea"/>
              </a:rPr>
              <a:t>팬부위는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 홀 </a:t>
            </a:r>
            <a:r>
              <a:rPr lang="ko-KR" altLang="en-US" sz="900" b="0" dirty="0" err="1" smtClean="0">
                <a:solidFill>
                  <a:schemeClr val="tx1"/>
                </a:solidFill>
                <a:latin typeface="+mn-ea"/>
                <a:ea typeface="+mn-ea"/>
              </a:rPr>
              <a:t>타공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 되어 있습니다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.</a:t>
            </a:r>
            <a:endParaRPr lang="ko-KR" altLang="ko-KR" sz="9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273050" indent="-273050" algn="just">
              <a:lnSpc>
                <a:spcPct val="125000"/>
              </a:lnSpc>
            </a:pPr>
            <a:endParaRPr lang="en-US" altLang="ko-KR" sz="9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b="0" dirty="0" err="1" smtClean="0">
                <a:solidFill>
                  <a:schemeClr val="tx1"/>
                </a:solidFill>
                <a:latin typeface="+mn-ea"/>
                <a:ea typeface="+mn-ea"/>
              </a:rPr>
              <a:t>전면문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(Front Door)</a:t>
            </a:r>
            <a:endParaRPr lang="ko-KR" altLang="ko-KR" sz="9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dirty="0">
                <a:latin typeface="맑은 고딕" pitchFamily="50" charset="-127"/>
              </a:rPr>
              <a:t>재질은 </a:t>
            </a:r>
            <a:r>
              <a:rPr lang="en-US" altLang="ko-KR" sz="900" dirty="0">
                <a:latin typeface="맑은 고딕" pitchFamily="50" charset="-127"/>
              </a:rPr>
              <a:t>5.0T </a:t>
            </a:r>
            <a:r>
              <a:rPr lang="ko-KR" altLang="en-US" sz="900" dirty="0">
                <a:latin typeface="맑은 고딕" pitchFamily="50" charset="-127"/>
              </a:rPr>
              <a:t>강화유리로 제작하였습니다 </a:t>
            </a:r>
            <a:endParaRPr lang="en-US" altLang="ko-KR" sz="900" dirty="0" smtClean="0">
              <a:latin typeface="맑은 고딕" pitchFamily="50" charset="-127"/>
            </a:endParaRPr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dirty="0" err="1">
                <a:latin typeface="맑은 고딕" pitchFamily="50" charset="-127"/>
              </a:rPr>
              <a:t>랙</a:t>
            </a:r>
            <a:r>
              <a:rPr lang="ko-KR" altLang="en-US" sz="900" dirty="0">
                <a:latin typeface="맑은 고딕" pitchFamily="50" charset="-127"/>
              </a:rPr>
              <a:t> 전면 모니터링을 위해 연한 갈색 강화유리로 제작하였습니다</a:t>
            </a:r>
            <a:r>
              <a:rPr lang="en-US" altLang="ko-KR" sz="900" dirty="0">
                <a:latin typeface="맑은 고딕" pitchFamily="50" charset="-127"/>
              </a:rPr>
              <a:t>.</a:t>
            </a:r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dirty="0" smtClean="0">
                <a:latin typeface="맑은 고딕" pitchFamily="50" charset="-127"/>
              </a:rPr>
              <a:t>전면문의 </a:t>
            </a:r>
            <a:r>
              <a:rPr lang="ko-KR" altLang="en-US" sz="900" dirty="0" err="1">
                <a:latin typeface="맑은 고딕" pitchFamily="50" charset="-127"/>
              </a:rPr>
              <a:t>이탈착을</a:t>
            </a:r>
            <a:r>
              <a:rPr lang="ko-KR" altLang="en-US" sz="900" dirty="0">
                <a:latin typeface="맑은 고딕" pitchFamily="50" charset="-127"/>
              </a:rPr>
              <a:t> 쉽게 하기 위해 </a:t>
            </a:r>
            <a:r>
              <a:rPr lang="ko-KR" altLang="en-US" sz="900" dirty="0" err="1" smtClean="0">
                <a:latin typeface="맑은 고딕" pitchFamily="50" charset="-127"/>
              </a:rPr>
              <a:t>힌지</a:t>
            </a:r>
            <a:r>
              <a:rPr lang="en-US" altLang="ko-KR" sz="900" dirty="0" smtClean="0">
                <a:latin typeface="맑은 고딕" pitchFamily="50" charset="-127"/>
              </a:rPr>
              <a:t> </a:t>
            </a:r>
            <a:r>
              <a:rPr lang="ko-KR" altLang="en-US" sz="900" dirty="0">
                <a:latin typeface="맑은 고딕" pitchFamily="50" charset="-127"/>
              </a:rPr>
              <a:t>타입으로 제작하였습니다</a:t>
            </a:r>
            <a:r>
              <a:rPr lang="en-US" altLang="ko-KR" sz="900" dirty="0">
                <a:latin typeface="맑은 고딕" pitchFamily="50" charset="-127"/>
              </a:rPr>
              <a:t>.</a:t>
            </a:r>
          </a:p>
          <a:p>
            <a:pPr marL="273050" indent="-273050" algn="just">
              <a:lnSpc>
                <a:spcPct val="125000"/>
              </a:lnSpc>
            </a:pPr>
            <a:endParaRPr lang="en-US" altLang="ko-KR" sz="9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b="0" dirty="0" err="1" smtClean="0">
                <a:solidFill>
                  <a:schemeClr val="tx1"/>
                </a:solidFill>
                <a:latin typeface="+mn-ea"/>
                <a:ea typeface="+mn-ea"/>
              </a:rPr>
              <a:t>옆문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(Side Panel)</a:t>
            </a:r>
            <a:endParaRPr lang="ko-KR" altLang="ko-KR" sz="9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재질은 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Steel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이며 쉬운 </a:t>
            </a:r>
            <a:r>
              <a:rPr lang="ko-KR" altLang="en-US" sz="900" b="0" dirty="0" err="1" smtClean="0">
                <a:solidFill>
                  <a:schemeClr val="tx1"/>
                </a:solidFill>
                <a:latin typeface="+mn-ea"/>
                <a:ea typeface="+mn-ea"/>
              </a:rPr>
              <a:t>이탈착을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 위해 </a:t>
            </a:r>
            <a:r>
              <a:rPr lang="ko-KR" altLang="en-US" sz="900" b="0" dirty="0" err="1" smtClean="0">
                <a:solidFill>
                  <a:schemeClr val="tx1"/>
                </a:solidFill>
                <a:latin typeface="+mn-ea"/>
                <a:ea typeface="+mn-ea"/>
              </a:rPr>
              <a:t>슬라이드래치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 타입으로 제작하였습니다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.</a:t>
            </a:r>
          </a:p>
          <a:p>
            <a:pPr marL="273050" indent="-273050" algn="just">
              <a:lnSpc>
                <a:spcPct val="125000"/>
              </a:lnSpc>
            </a:pP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 </a:t>
            </a:r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b="0" dirty="0" err="1" smtClean="0">
                <a:solidFill>
                  <a:schemeClr val="tx1"/>
                </a:solidFill>
                <a:latin typeface="+mn-ea"/>
                <a:ea typeface="+mn-ea"/>
              </a:rPr>
              <a:t>후면문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(Rear Door)</a:t>
            </a:r>
            <a:endParaRPr lang="ko-KR" altLang="ko-KR" sz="9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dirty="0">
                <a:latin typeface="맑은 고딕" pitchFamily="50" charset="-127"/>
              </a:rPr>
              <a:t>재질은 </a:t>
            </a:r>
            <a:r>
              <a:rPr lang="en-US" altLang="ko-KR" sz="900" dirty="0">
                <a:latin typeface="맑은 고딕" pitchFamily="50" charset="-127"/>
              </a:rPr>
              <a:t>Steel</a:t>
            </a:r>
            <a:r>
              <a:rPr lang="ko-KR" altLang="en-US" sz="900" dirty="0">
                <a:latin typeface="맑은 고딕" pitchFamily="50" charset="-127"/>
              </a:rPr>
              <a:t>로 제작하였습니다</a:t>
            </a:r>
            <a:r>
              <a:rPr lang="en-US" altLang="ko-KR" sz="900" dirty="0">
                <a:latin typeface="맑은 고딕" pitchFamily="50" charset="-127"/>
              </a:rPr>
              <a:t>.</a:t>
            </a:r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dirty="0" err="1" smtClean="0">
                <a:latin typeface="맑은 고딕" pitchFamily="50" charset="-127"/>
              </a:rPr>
              <a:t>랙</a:t>
            </a:r>
            <a:r>
              <a:rPr lang="ko-KR" altLang="en-US" sz="900" dirty="0" smtClean="0">
                <a:latin typeface="맑은 고딕" pitchFamily="50" charset="-127"/>
              </a:rPr>
              <a:t> </a:t>
            </a:r>
            <a:r>
              <a:rPr lang="ko-KR" altLang="en-US" sz="900" dirty="0">
                <a:latin typeface="맑은 고딕" pitchFamily="50" charset="-127"/>
              </a:rPr>
              <a:t>내부의 통풍을 고려하여 하단을 </a:t>
            </a:r>
            <a:r>
              <a:rPr lang="ko-KR" altLang="en-US" sz="900" dirty="0" err="1">
                <a:latin typeface="맑은 고딕" pitchFamily="50" charset="-127"/>
              </a:rPr>
              <a:t>타공으로</a:t>
            </a:r>
            <a:r>
              <a:rPr lang="ko-KR" altLang="en-US" sz="900" dirty="0">
                <a:latin typeface="맑은 고딕" pitchFamily="50" charset="-127"/>
              </a:rPr>
              <a:t> 제작하였습니다</a:t>
            </a:r>
            <a:r>
              <a:rPr lang="en-US" altLang="ko-KR" sz="900" dirty="0">
                <a:latin typeface="맑은 고딕" pitchFamily="50" charset="-127"/>
              </a:rPr>
              <a:t>.</a:t>
            </a:r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dirty="0" smtClean="0">
                <a:latin typeface="맑은 고딕" pitchFamily="50" charset="-127"/>
              </a:rPr>
              <a:t>후면문의 </a:t>
            </a:r>
            <a:r>
              <a:rPr lang="ko-KR" altLang="en-US" sz="900" dirty="0" err="1">
                <a:latin typeface="맑은 고딕" pitchFamily="50" charset="-127"/>
              </a:rPr>
              <a:t>이탈착을</a:t>
            </a:r>
            <a:r>
              <a:rPr lang="ko-KR" altLang="en-US" sz="900" dirty="0">
                <a:latin typeface="맑은 고딕" pitchFamily="50" charset="-127"/>
              </a:rPr>
              <a:t> 쉽게 하기 위해 </a:t>
            </a:r>
            <a:r>
              <a:rPr lang="en-US" altLang="ko-KR" sz="900" dirty="0">
                <a:latin typeface="맑은 고딕" pitchFamily="50" charset="-127"/>
              </a:rPr>
              <a:t>L-Pin </a:t>
            </a:r>
            <a:r>
              <a:rPr lang="ko-KR" altLang="en-US" sz="900" dirty="0">
                <a:latin typeface="맑은 고딕" pitchFamily="50" charset="-127"/>
              </a:rPr>
              <a:t>타입으로 제작하였습니다</a:t>
            </a:r>
            <a:r>
              <a:rPr lang="en-US" altLang="ko-KR" sz="900" dirty="0">
                <a:latin typeface="맑은 고딕" pitchFamily="50" charset="-127"/>
              </a:rPr>
              <a:t>.</a:t>
            </a:r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dirty="0" err="1" smtClean="0">
                <a:latin typeface="맑은 고딕" pitchFamily="50" charset="-127"/>
              </a:rPr>
              <a:t>푸쉬</a:t>
            </a:r>
            <a:r>
              <a:rPr lang="ko-KR" altLang="en-US" sz="900" dirty="0" smtClean="0">
                <a:latin typeface="맑은 고딕" pitchFamily="50" charset="-127"/>
              </a:rPr>
              <a:t> </a:t>
            </a:r>
            <a:r>
              <a:rPr lang="ko-KR" altLang="en-US" sz="900" dirty="0">
                <a:latin typeface="맑은 고딕" pitchFamily="50" charset="-127"/>
              </a:rPr>
              <a:t>버튼 타입으로 </a:t>
            </a:r>
            <a:r>
              <a:rPr lang="ko-KR" altLang="en-US" sz="900" dirty="0" err="1" smtClean="0">
                <a:latin typeface="맑은 고딕" pitchFamily="50" charset="-127"/>
              </a:rPr>
              <a:t>오픈되도록</a:t>
            </a:r>
            <a:r>
              <a:rPr lang="ko-KR" altLang="en-US" sz="900" dirty="0" smtClean="0">
                <a:latin typeface="맑은 고딕" pitchFamily="50" charset="-127"/>
              </a:rPr>
              <a:t> 제작하였습니다</a:t>
            </a:r>
            <a:r>
              <a:rPr lang="en-US" altLang="ko-KR" sz="900" dirty="0" smtClean="0">
                <a:latin typeface="맑은 고딕" pitchFamily="50" charset="-127"/>
              </a:rPr>
              <a:t>.</a:t>
            </a:r>
          </a:p>
          <a:p>
            <a:pPr marL="273050" indent="-273050" algn="just">
              <a:lnSpc>
                <a:spcPct val="125000"/>
              </a:lnSpc>
            </a:pPr>
            <a:endParaRPr lang="en-US" altLang="ko-KR" sz="9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algn="just">
              <a:lnSpc>
                <a:spcPct val="125000"/>
              </a:lnSpc>
            </a:pPr>
            <a:r>
              <a:rPr lang="ko-KR" altLang="en-US" sz="900" b="0" dirty="0" err="1" smtClean="0">
                <a:solidFill>
                  <a:schemeClr val="tx1"/>
                </a:solidFill>
                <a:latin typeface="+mn-ea"/>
                <a:ea typeface="+mn-ea"/>
              </a:rPr>
              <a:t>마운</a:t>
            </a:r>
            <a:r>
              <a:rPr lang="ko-KR" altLang="en-US" sz="900" dirty="0" err="1"/>
              <a:t>트</a:t>
            </a:r>
            <a:r>
              <a:rPr lang="ko-KR" altLang="en-US" sz="900" b="0" dirty="0" err="1" smtClean="0">
                <a:solidFill>
                  <a:schemeClr val="tx1"/>
                </a:solidFill>
                <a:latin typeface="+mn-ea"/>
                <a:ea typeface="+mn-ea"/>
              </a:rPr>
              <a:t>바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(Mount Bar)</a:t>
            </a:r>
            <a:endParaRPr lang="ko-KR" altLang="ko-KR" sz="9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dirty="0">
                <a:latin typeface="맑은 고딕" pitchFamily="50" charset="-127"/>
              </a:rPr>
              <a:t>재질은 알루미늄이며 슬림너트 타입으로 제작하였습니다</a:t>
            </a:r>
            <a:r>
              <a:rPr lang="en-US" altLang="ko-KR" sz="900" dirty="0">
                <a:latin typeface="맑은 고딕" pitchFamily="50" charset="-127"/>
              </a:rPr>
              <a:t>.</a:t>
            </a:r>
          </a:p>
          <a:p>
            <a:pPr marL="273050" indent="-273050" algn="just">
              <a:lnSpc>
                <a:spcPct val="125000"/>
              </a:lnSpc>
            </a:pPr>
            <a:r>
              <a:rPr lang="en-US" altLang="ko-KR" sz="900" dirty="0">
                <a:latin typeface="맑은 고딕" pitchFamily="50" charset="-127"/>
              </a:rPr>
              <a:t>Unit </a:t>
            </a:r>
            <a:r>
              <a:rPr lang="ko-KR" altLang="en-US" sz="900" dirty="0">
                <a:latin typeface="맑은 고딕" pitchFamily="50" charset="-127"/>
              </a:rPr>
              <a:t>식별을 용이하게 하기 위해 </a:t>
            </a:r>
            <a:r>
              <a:rPr lang="en-US" altLang="ko-KR" sz="900" dirty="0">
                <a:latin typeface="맑은 고딕" pitchFamily="50" charset="-127"/>
              </a:rPr>
              <a:t>Unit </a:t>
            </a:r>
            <a:r>
              <a:rPr lang="ko-KR" altLang="en-US" sz="900" dirty="0">
                <a:latin typeface="맑은 고딕" pitchFamily="50" charset="-127"/>
              </a:rPr>
              <a:t>당 밑줄 표시가 되어 있습니다</a:t>
            </a:r>
            <a:r>
              <a:rPr lang="en-US" altLang="ko-KR" sz="900" dirty="0">
                <a:latin typeface="맑은 고딕" pitchFamily="50" charset="-127"/>
              </a:rPr>
              <a:t>.</a:t>
            </a:r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dirty="0">
                <a:latin typeface="맑은 고딕" pitchFamily="50" charset="-127"/>
              </a:rPr>
              <a:t>설치되는 장비에 따라 전면문과의 간격을 조절할 수 있도록 제작하였습니다</a:t>
            </a:r>
            <a:r>
              <a:rPr lang="en-US" altLang="ko-KR" sz="900" dirty="0">
                <a:latin typeface="맑은 고딕" pitchFamily="50" charset="-127"/>
              </a:rPr>
              <a:t>.</a:t>
            </a:r>
            <a:endParaRPr lang="en-US" altLang="ko-KR" sz="900" dirty="0"/>
          </a:p>
          <a:p>
            <a:pPr marL="273050" indent="-273050" algn="just">
              <a:lnSpc>
                <a:spcPct val="125000"/>
              </a:lnSpc>
            </a:pPr>
            <a:endParaRPr lang="en-US" altLang="ko-KR" sz="9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b="0" dirty="0" err="1" smtClean="0">
                <a:solidFill>
                  <a:schemeClr val="tx1"/>
                </a:solidFill>
                <a:latin typeface="+mn-ea"/>
                <a:ea typeface="+mn-ea"/>
              </a:rPr>
              <a:t>멀티탭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(Power Strips) </a:t>
            </a:r>
            <a:endParaRPr lang="ko-KR" altLang="ko-KR" sz="9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273050" indent="-273050" algn="just">
              <a:lnSpc>
                <a:spcPct val="125000"/>
              </a:lnSpc>
            </a:pP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220V, 15A, 6~10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구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, 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코드길이 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2m, 1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개를 기본으로 제공합니다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.</a:t>
            </a:r>
          </a:p>
          <a:p>
            <a:pPr marL="273050" indent="-273050" algn="just">
              <a:lnSpc>
                <a:spcPct val="125000"/>
              </a:lnSpc>
            </a:pPr>
            <a:endParaRPr lang="en-US" altLang="ko-KR" sz="9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팬 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(Fan </a:t>
            </a:r>
            <a:r>
              <a:rPr lang="en-US" altLang="ko-KR" sz="900" b="0" dirty="0" err="1" smtClean="0">
                <a:solidFill>
                  <a:schemeClr val="tx1"/>
                </a:solidFill>
                <a:latin typeface="+mn-ea"/>
                <a:ea typeface="+mn-ea"/>
              </a:rPr>
              <a:t>Ass‘y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) </a:t>
            </a:r>
            <a:endParaRPr lang="ko-KR" altLang="ko-KR" sz="9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273050" indent="-273050" algn="just">
              <a:lnSpc>
                <a:spcPct val="125000"/>
              </a:lnSpc>
            </a:pP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220V, 1~2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팬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, 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코드길이 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1.5m, 1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개를 기본으로 제공합니다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.</a:t>
            </a:r>
          </a:p>
          <a:p>
            <a:pPr marL="273050" indent="-273050" algn="just">
              <a:lnSpc>
                <a:spcPct val="125000"/>
              </a:lnSpc>
            </a:pPr>
            <a:endParaRPr lang="en-US" altLang="ko-KR" sz="9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선반 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(Shelf) </a:t>
            </a:r>
            <a:endParaRPr lang="ko-KR" altLang="ko-KR" sz="9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재질은 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Steel 1.0T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이며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 D400mm, 1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개를 기본으로 제공합니다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.</a:t>
            </a:r>
          </a:p>
          <a:p>
            <a:endParaRPr lang="en-US" altLang="ko-KR" sz="900" dirty="0" smtClean="0">
              <a:latin typeface="+mn-ea"/>
              <a:ea typeface="+mn-ea"/>
            </a:endParaRPr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케이블 </a:t>
            </a:r>
            <a:r>
              <a:rPr lang="ko-KR" altLang="en-US" sz="900" b="0" dirty="0" err="1" smtClean="0">
                <a:solidFill>
                  <a:schemeClr val="tx1"/>
                </a:solidFill>
                <a:latin typeface="+mn-ea"/>
                <a:ea typeface="+mn-ea"/>
              </a:rPr>
              <a:t>브라켓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(Rear Cable Bracket) </a:t>
            </a:r>
            <a:endParaRPr lang="ko-KR" altLang="ko-KR" sz="9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재질은 알루미늄이며 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19”Rack Type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으로써 뒤쪽 케이블 정리용으로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 2~3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개를 기본으로 제공합니다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.</a:t>
            </a:r>
          </a:p>
        </p:txBody>
      </p:sp>
      <p:sp>
        <p:nvSpPr>
          <p:cNvPr id="7" name="텍스트 개체 틀 13"/>
          <p:cNvSpPr txBox="1">
            <a:spLocks/>
          </p:cNvSpPr>
          <p:nvPr/>
        </p:nvSpPr>
        <p:spPr>
          <a:xfrm>
            <a:off x="184588" y="791581"/>
            <a:ext cx="6484499" cy="360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/>
              <a:t>제작 사양</a:t>
            </a:r>
            <a:endParaRPr lang="ko-KR" altLang="en-US" dirty="0"/>
          </a:p>
        </p:txBody>
      </p:sp>
      <p:sp>
        <p:nvSpPr>
          <p:cNvPr id="9" name="부제목 2"/>
          <p:cNvSpPr txBox="1">
            <a:spLocks/>
          </p:cNvSpPr>
          <p:nvPr/>
        </p:nvSpPr>
        <p:spPr>
          <a:xfrm>
            <a:off x="5602" y="116505"/>
            <a:ext cx="2415286" cy="405045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서울남산 장체EB" panose="02020603020101020101" pitchFamily="18" charset="-127"/>
                <a:ea typeface="서울남산 장체EB" panose="02020603020101020101" pitchFamily="18" charset="-127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500" dirty="0" err="1" smtClean="0">
                <a:latin typeface="+mn-ea"/>
                <a:ea typeface="+mn-ea"/>
              </a:rPr>
              <a:t>표</a:t>
            </a:r>
            <a:r>
              <a:rPr lang="ko-KR" altLang="en-US" sz="1500" dirty="0" err="1">
                <a:latin typeface="+mn-ea"/>
                <a:ea typeface="+mn-ea"/>
              </a:rPr>
              <a:t>준</a:t>
            </a:r>
            <a:r>
              <a:rPr lang="ko-KR" altLang="en-US" sz="1500" dirty="0" err="1" smtClean="0">
                <a:latin typeface="+mn-ea"/>
                <a:ea typeface="+mn-ea"/>
              </a:rPr>
              <a:t>랙</a:t>
            </a:r>
            <a:r>
              <a:rPr lang="en-US" altLang="ko-KR" sz="1500" dirty="0" smtClean="0">
                <a:latin typeface="+mn-ea"/>
                <a:ea typeface="+mn-ea"/>
              </a:rPr>
              <a:t>(</a:t>
            </a:r>
            <a:r>
              <a:rPr lang="ko-KR" altLang="en-US" sz="1500" b="0" dirty="0" smtClean="0">
                <a:latin typeface="+mn-ea"/>
                <a:ea typeface="+mn-ea"/>
              </a:rPr>
              <a:t>모델명</a:t>
            </a:r>
            <a:r>
              <a:rPr lang="en-US" altLang="ko-KR" sz="1500" b="0" dirty="0" smtClean="0">
                <a:latin typeface="+mn-ea"/>
                <a:ea typeface="+mn-ea"/>
              </a:rPr>
              <a:t>: HTN750)</a:t>
            </a:r>
            <a:endParaRPr lang="ko-KR" altLang="en-US" sz="1500" b="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83065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/>
          <p:cNvCxnSpPr/>
          <p:nvPr/>
        </p:nvCxnSpPr>
        <p:spPr>
          <a:xfrm>
            <a:off x="188913" y="8876109"/>
            <a:ext cx="6480175" cy="0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직사각형 2"/>
          <p:cNvSpPr/>
          <p:nvPr/>
        </p:nvSpPr>
        <p:spPr>
          <a:xfrm>
            <a:off x="180213" y="8903453"/>
            <a:ext cx="6480175" cy="2194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900" b="0" dirty="0" smtClean="0">
                <a:solidFill>
                  <a:srgbClr val="000099"/>
                </a:solidFill>
                <a:latin typeface="+mn-ea"/>
                <a:ea typeface="+mn-ea"/>
              </a:rPr>
              <a:t>www.htrack.co.kr</a:t>
            </a:r>
            <a:endParaRPr lang="ko-KR" altLang="en-US" sz="900" b="0" dirty="0">
              <a:solidFill>
                <a:srgbClr val="000099"/>
              </a:solidFill>
              <a:latin typeface="+mn-ea"/>
              <a:ea typeface="+mn-ea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188912" y="521550"/>
            <a:ext cx="6480175" cy="0"/>
          </a:xfrm>
          <a:prstGeom prst="line">
            <a:avLst/>
          </a:prstGeom>
          <a:ln w="508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텍스트 개체 틀 13"/>
          <p:cNvSpPr txBox="1">
            <a:spLocks/>
          </p:cNvSpPr>
          <p:nvPr/>
        </p:nvSpPr>
        <p:spPr>
          <a:xfrm>
            <a:off x="368300" y="1304637"/>
            <a:ext cx="6121400" cy="72998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 algn="just">
              <a:lnSpc>
                <a:spcPct val="125000"/>
              </a:lnSpc>
            </a:pP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바퀴 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(Caster) </a:t>
            </a:r>
            <a:endParaRPr lang="ko-KR" altLang="ko-KR" sz="9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재질은 우레탄이며 저소음 제품으로 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4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개를 제공합니다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.</a:t>
            </a:r>
          </a:p>
          <a:p>
            <a:pPr marL="273050" indent="-273050" algn="just">
              <a:lnSpc>
                <a:spcPct val="125000"/>
              </a:lnSpc>
            </a:pPr>
            <a:endParaRPr lang="en-US" altLang="ko-KR" sz="9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algn="just" latinLnBrk="0">
              <a:lnSpc>
                <a:spcPct val="150000"/>
              </a:lnSpc>
            </a:pP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수평조절나사 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(Leveling Foot)</a:t>
            </a:r>
            <a:endParaRPr lang="ko-KR" altLang="ko-KR" sz="9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algn="just">
              <a:lnSpc>
                <a:spcPct val="125000"/>
              </a:lnSpc>
            </a:pPr>
            <a:r>
              <a:rPr lang="ko-KR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재질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은 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Steel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로써 절연타입</a:t>
            </a:r>
            <a:r>
              <a:rPr lang="en-US" altLang="ko-KR" sz="900" dirty="0" smtClean="0"/>
              <a:t>, </a:t>
            </a:r>
            <a:r>
              <a:rPr lang="ko-KR" altLang="en-US" sz="900" dirty="0" smtClean="0"/>
              <a:t>규격은 </a:t>
            </a:r>
            <a:r>
              <a:rPr lang="en-US" altLang="ko-KR" sz="900" dirty="0" smtClean="0"/>
              <a:t>12.7mm, 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수평조절을 위해 기본 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4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개를 제공합니</a:t>
            </a:r>
            <a:r>
              <a:rPr lang="ko-KR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다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.</a:t>
            </a:r>
          </a:p>
          <a:p>
            <a:pPr marL="273050" indent="-273050" algn="just">
              <a:lnSpc>
                <a:spcPct val="125000"/>
              </a:lnSpc>
            </a:pPr>
            <a:endParaRPr lang="en-US" altLang="ko-KR" sz="9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마감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: 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정전 스프레이 도장 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(Finished: Spray Powder Coating)</a:t>
            </a:r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제품의 전체 도장은 </a:t>
            </a:r>
            <a:r>
              <a:rPr lang="ko-KR" altLang="en-US" sz="900" b="0" dirty="0" err="1" smtClean="0">
                <a:solidFill>
                  <a:schemeClr val="tx1"/>
                </a:solidFill>
                <a:latin typeface="+mn-ea"/>
                <a:ea typeface="+mn-ea"/>
              </a:rPr>
              <a:t>분체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 도장으로 하며 </a:t>
            </a:r>
            <a:r>
              <a:rPr lang="ko-KR" altLang="en-US" sz="900" dirty="0" smtClean="0"/>
              <a:t>백색 계열의 </a:t>
            </a:r>
            <a:r>
              <a:rPr lang="en-US" altLang="ko-KR" sz="900" dirty="0" smtClean="0"/>
              <a:t>Pantone 400C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색을 기본으로 제공합니다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.</a:t>
            </a:r>
          </a:p>
          <a:p>
            <a:pPr marL="273050" indent="-273050" algn="just">
              <a:lnSpc>
                <a:spcPct val="125000"/>
              </a:lnSpc>
            </a:pP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ko-KR" altLang="en-US" sz="900" b="0" dirty="0" err="1" smtClean="0">
                <a:solidFill>
                  <a:schemeClr val="tx1"/>
                </a:solidFill>
                <a:latin typeface="+mn-ea"/>
                <a:ea typeface="+mn-ea"/>
              </a:rPr>
              <a:t>분체는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 고급 제품을 사용하며 신개발 제품을 적용하고 있습니다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.</a:t>
            </a:r>
          </a:p>
        </p:txBody>
      </p:sp>
      <p:sp>
        <p:nvSpPr>
          <p:cNvPr id="8" name="부제목 2"/>
          <p:cNvSpPr txBox="1">
            <a:spLocks/>
          </p:cNvSpPr>
          <p:nvPr/>
        </p:nvSpPr>
        <p:spPr>
          <a:xfrm>
            <a:off x="5602" y="116505"/>
            <a:ext cx="2415286" cy="405045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서울남산 장체EB" panose="02020603020101020101" pitchFamily="18" charset="-127"/>
                <a:ea typeface="서울남산 장체EB" panose="02020603020101020101" pitchFamily="18" charset="-127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500" dirty="0" err="1" smtClean="0">
                <a:latin typeface="+mn-ea"/>
                <a:ea typeface="+mn-ea"/>
              </a:rPr>
              <a:t>표</a:t>
            </a:r>
            <a:r>
              <a:rPr lang="ko-KR" altLang="en-US" sz="1500" dirty="0" err="1">
                <a:latin typeface="+mn-ea"/>
                <a:ea typeface="+mn-ea"/>
              </a:rPr>
              <a:t>준</a:t>
            </a:r>
            <a:r>
              <a:rPr lang="ko-KR" altLang="en-US" sz="1500" dirty="0" err="1" smtClean="0">
                <a:latin typeface="+mn-ea"/>
                <a:ea typeface="+mn-ea"/>
              </a:rPr>
              <a:t>랙</a:t>
            </a:r>
            <a:r>
              <a:rPr lang="en-US" altLang="ko-KR" sz="1500" dirty="0" smtClean="0">
                <a:latin typeface="+mn-ea"/>
                <a:ea typeface="+mn-ea"/>
              </a:rPr>
              <a:t>(</a:t>
            </a:r>
            <a:r>
              <a:rPr lang="ko-KR" altLang="en-US" sz="1500" b="0" dirty="0" smtClean="0">
                <a:latin typeface="+mn-ea"/>
                <a:ea typeface="+mn-ea"/>
              </a:rPr>
              <a:t>모델명</a:t>
            </a:r>
            <a:r>
              <a:rPr lang="en-US" altLang="ko-KR" sz="1500" b="0" dirty="0" smtClean="0">
                <a:latin typeface="+mn-ea"/>
                <a:ea typeface="+mn-ea"/>
              </a:rPr>
              <a:t>: HTN750)</a:t>
            </a:r>
            <a:endParaRPr lang="ko-KR" altLang="en-US" sz="1500" b="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83065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/>
          <p:cNvCxnSpPr/>
          <p:nvPr/>
        </p:nvCxnSpPr>
        <p:spPr>
          <a:xfrm>
            <a:off x="188913" y="8876109"/>
            <a:ext cx="6480175" cy="0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직사각형 2"/>
          <p:cNvSpPr/>
          <p:nvPr/>
        </p:nvSpPr>
        <p:spPr>
          <a:xfrm>
            <a:off x="180213" y="8903453"/>
            <a:ext cx="6480175" cy="2194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900" b="0" dirty="0" smtClean="0">
                <a:solidFill>
                  <a:srgbClr val="000099"/>
                </a:solidFill>
                <a:latin typeface="+mn-ea"/>
                <a:ea typeface="+mn-ea"/>
              </a:rPr>
              <a:t>www.htrack.co.kr</a:t>
            </a:r>
            <a:endParaRPr lang="ko-KR" altLang="en-US" sz="900" b="0" dirty="0">
              <a:solidFill>
                <a:srgbClr val="000099"/>
              </a:solidFill>
              <a:latin typeface="+mn-ea"/>
              <a:ea typeface="+mn-ea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188912" y="521550"/>
            <a:ext cx="6480175" cy="0"/>
          </a:xfrm>
          <a:prstGeom prst="line">
            <a:avLst/>
          </a:prstGeom>
          <a:ln w="508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텍스트 개체 틀 13"/>
          <p:cNvSpPr txBox="1">
            <a:spLocks/>
          </p:cNvSpPr>
          <p:nvPr/>
        </p:nvSpPr>
        <p:spPr>
          <a:xfrm>
            <a:off x="368300" y="1376645"/>
            <a:ext cx="6121400" cy="72998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latinLnBrk="0">
              <a:lnSpc>
                <a:spcPct val="150000"/>
              </a:lnSpc>
            </a:pPr>
            <a:r>
              <a:rPr lang="ko-KR" altLang="en-US" sz="900" b="0" dirty="0" err="1" smtClean="0">
                <a:solidFill>
                  <a:schemeClr val="tx1"/>
                </a:solidFill>
                <a:latin typeface="+mn-ea"/>
                <a:ea typeface="+mn-ea"/>
              </a:rPr>
              <a:t>멀티탭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(Power Strips)</a:t>
            </a:r>
          </a:p>
          <a:p>
            <a:pPr marL="273050" indent="-273050" algn="just" latinLnBrk="0">
              <a:lnSpc>
                <a:spcPct val="150000"/>
              </a:lnSpc>
            </a:pP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110V, 220V, 15A, 8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구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, 10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구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, 14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구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, 20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구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, 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코드길이 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2m, 3m, 5m</a:t>
            </a:r>
          </a:p>
          <a:p>
            <a:pPr marL="273050" indent="-273050" algn="just" latinLnBrk="0">
              <a:lnSpc>
                <a:spcPct val="150000"/>
              </a:lnSpc>
            </a:pP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220V, 30A, 4SQ, 10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구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, 14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구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, 20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구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, 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코드길이 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2m, 3m 5m</a:t>
            </a:r>
          </a:p>
          <a:p>
            <a:pPr marL="273050" indent="-273050" algn="just" latinLnBrk="0">
              <a:lnSpc>
                <a:spcPct val="150000"/>
              </a:lnSpc>
            </a:pP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암페어 미터 </a:t>
            </a:r>
            <a:r>
              <a:rPr lang="ko-KR" altLang="en-US" sz="900" b="0" dirty="0" err="1" smtClean="0">
                <a:solidFill>
                  <a:schemeClr val="tx1"/>
                </a:solidFill>
                <a:latin typeface="+mn-ea"/>
                <a:ea typeface="+mn-ea"/>
              </a:rPr>
              <a:t>표시창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, 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차단기 내장 타입</a:t>
            </a:r>
            <a:endParaRPr lang="en-US" altLang="ko-KR" sz="9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273050" indent="-273050" algn="just" latinLnBrk="0">
              <a:lnSpc>
                <a:spcPct val="150000"/>
              </a:lnSpc>
            </a:pP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 IP Socket Type(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암수가 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1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조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): IEC 60309</a:t>
            </a:r>
          </a:p>
          <a:p>
            <a:pPr marL="273050" indent="-273050" algn="just" latinLnBrk="0">
              <a:lnSpc>
                <a:spcPct val="150000"/>
              </a:lnSpc>
            </a:pP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 Outlet: IEC320 C13</a:t>
            </a:r>
          </a:p>
          <a:p>
            <a:pPr marL="273050" indent="-273050" algn="just" latinLnBrk="0">
              <a:lnSpc>
                <a:spcPct val="150000"/>
              </a:lnSpc>
            </a:pPr>
            <a:endParaRPr lang="en-US" altLang="ko-KR" sz="9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273050" indent="-273050" algn="just">
              <a:lnSpc>
                <a:spcPct val="125000"/>
              </a:lnSpc>
            </a:pPr>
            <a:endParaRPr lang="en-US" altLang="ko-KR" sz="9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선반 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(Shelf) </a:t>
            </a:r>
            <a:endParaRPr lang="ko-KR" altLang="ko-KR" sz="9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273050" indent="-273050" algn="just">
              <a:lnSpc>
                <a:spcPct val="125000"/>
              </a:lnSpc>
            </a:pP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Steel, 400mm, </a:t>
            </a:r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길이조절 선반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(1U, 510~840mm)</a:t>
            </a:r>
          </a:p>
          <a:p>
            <a:pPr marL="273050" indent="-273050" algn="just">
              <a:lnSpc>
                <a:spcPct val="125000"/>
              </a:lnSpc>
            </a:pPr>
            <a:endParaRPr lang="en-US" altLang="ko-KR" sz="9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b="0" dirty="0" err="1" smtClean="0">
                <a:solidFill>
                  <a:schemeClr val="tx1"/>
                </a:solidFill>
                <a:latin typeface="+mn-ea"/>
                <a:ea typeface="+mn-ea"/>
              </a:rPr>
              <a:t>옆쪽케이블정리대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(Side Cable Bracket)</a:t>
            </a:r>
            <a:endParaRPr lang="ko-KR" altLang="ko-KR" sz="9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알루미늄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, D400mm</a:t>
            </a:r>
          </a:p>
          <a:p>
            <a:pPr marL="273050" indent="-273050" algn="just">
              <a:lnSpc>
                <a:spcPct val="125000"/>
              </a:lnSpc>
            </a:pPr>
            <a:endParaRPr lang="en-US" altLang="ko-KR" sz="9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b="0" dirty="0" err="1" smtClean="0">
                <a:solidFill>
                  <a:schemeClr val="tx1"/>
                </a:solidFill>
                <a:latin typeface="+mn-ea"/>
                <a:ea typeface="+mn-ea"/>
              </a:rPr>
              <a:t>접지바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(Ground Bar)</a:t>
            </a:r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dirty="0" smtClean="0"/>
              <a:t>황동</a:t>
            </a:r>
            <a:r>
              <a:rPr lang="en-US" altLang="ko-KR" sz="900" dirty="0" smtClean="0"/>
              <a:t>, 100mm</a:t>
            </a:r>
            <a:endParaRPr lang="en-US" altLang="ko-KR" sz="9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황동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, 19”Rack Type, 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애자포함</a:t>
            </a:r>
            <a:endParaRPr lang="en-US" altLang="ko-KR" sz="9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273050" indent="-273050" algn="just">
              <a:lnSpc>
                <a:spcPct val="125000"/>
              </a:lnSpc>
            </a:pPr>
            <a:endParaRPr lang="en-US" altLang="ko-KR" sz="9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기타</a:t>
            </a:r>
            <a:endParaRPr lang="ko-KR" altLang="ko-KR" sz="900" b="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273050" indent="-273050" algn="just">
              <a:lnSpc>
                <a:spcPct val="125000"/>
              </a:lnSpc>
            </a:pP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기타 </a:t>
            </a:r>
            <a:r>
              <a:rPr lang="ko-KR" altLang="en-US" sz="900" b="0" dirty="0" err="1" smtClean="0">
                <a:solidFill>
                  <a:schemeClr val="tx1"/>
                </a:solidFill>
                <a:latin typeface="+mn-ea"/>
                <a:ea typeface="+mn-ea"/>
              </a:rPr>
              <a:t>랙에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 부착하는 </a:t>
            </a:r>
            <a:r>
              <a:rPr lang="ko-KR" altLang="en-US" sz="900" b="0" dirty="0" err="1" smtClean="0">
                <a:solidFill>
                  <a:schemeClr val="tx1"/>
                </a:solidFill>
                <a:latin typeface="+mn-ea"/>
                <a:ea typeface="+mn-ea"/>
              </a:rPr>
              <a:t>모니터판넬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, 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키보드선반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, 110 </a:t>
            </a:r>
            <a:r>
              <a:rPr lang="ko-KR" altLang="en-US" sz="900" b="0" dirty="0" err="1" smtClean="0">
                <a:solidFill>
                  <a:schemeClr val="tx1"/>
                </a:solidFill>
                <a:latin typeface="+mn-ea"/>
                <a:ea typeface="+mn-ea"/>
              </a:rPr>
              <a:t>블럭판넬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, </a:t>
            </a:r>
            <a:r>
              <a:rPr lang="ko-KR" altLang="en-US" sz="900" b="0" dirty="0" err="1" smtClean="0">
                <a:solidFill>
                  <a:schemeClr val="tx1"/>
                </a:solidFill>
                <a:latin typeface="+mn-ea"/>
                <a:ea typeface="+mn-ea"/>
              </a:rPr>
              <a:t>엔트리판넬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, </a:t>
            </a:r>
            <a:r>
              <a:rPr lang="ko-KR" altLang="en-US" sz="900" b="0" dirty="0" err="1" smtClean="0">
                <a:solidFill>
                  <a:schemeClr val="tx1"/>
                </a:solidFill>
                <a:latin typeface="+mn-ea"/>
                <a:ea typeface="+mn-ea"/>
              </a:rPr>
              <a:t>블랭크판넬등은</a:t>
            </a:r>
            <a:r>
              <a:rPr lang="ko-KR" altLang="en-US" sz="900" b="0" dirty="0" smtClean="0">
                <a:solidFill>
                  <a:schemeClr val="tx1"/>
                </a:solidFill>
                <a:latin typeface="+mn-ea"/>
                <a:ea typeface="+mn-ea"/>
              </a:rPr>
              <a:t> 액세서리 파트에서 선택하시면 됩니다</a:t>
            </a:r>
            <a:r>
              <a:rPr lang="en-US" altLang="ko-KR" sz="900" b="0" dirty="0" smtClean="0">
                <a:solidFill>
                  <a:schemeClr val="tx1"/>
                </a:solidFill>
                <a:latin typeface="+mn-ea"/>
                <a:ea typeface="+mn-ea"/>
              </a:rPr>
              <a:t>.</a:t>
            </a:r>
            <a:endParaRPr lang="en-US" altLang="ko-KR" sz="900" b="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7" name="텍스트 개체 틀 13"/>
          <p:cNvSpPr txBox="1">
            <a:spLocks/>
          </p:cNvSpPr>
          <p:nvPr/>
        </p:nvSpPr>
        <p:spPr>
          <a:xfrm>
            <a:off x="184588" y="791581"/>
            <a:ext cx="6484499" cy="360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/>
              <a:t>옵션 사항</a:t>
            </a:r>
            <a:r>
              <a:rPr lang="en-US" altLang="ko-KR" dirty="0" smtClean="0"/>
              <a:t>(Options)</a:t>
            </a:r>
            <a:endParaRPr lang="ko-KR" altLang="en-US" dirty="0"/>
          </a:p>
        </p:txBody>
      </p:sp>
      <p:sp>
        <p:nvSpPr>
          <p:cNvPr id="9" name="부제목 2"/>
          <p:cNvSpPr txBox="1">
            <a:spLocks/>
          </p:cNvSpPr>
          <p:nvPr/>
        </p:nvSpPr>
        <p:spPr>
          <a:xfrm>
            <a:off x="5602" y="116505"/>
            <a:ext cx="2415286" cy="405045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서울남산 장체EB" panose="02020603020101020101" pitchFamily="18" charset="-127"/>
                <a:ea typeface="서울남산 장체EB" panose="02020603020101020101" pitchFamily="18" charset="-127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500" dirty="0" err="1" smtClean="0">
                <a:latin typeface="+mn-ea"/>
                <a:ea typeface="+mn-ea"/>
              </a:rPr>
              <a:t>표</a:t>
            </a:r>
            <a:r>
              <a:rPr lang="ko-KR" altLang="en-US" sz="1500" dirty="0" err="1">
                <a:latin typeface="+mn-ea"/>
                <a:ea typeface="+mn-ea"/>
              </a:rPr>
              <a:t>준</a:t>
            </a:r>
            <a:r>
              <a:rPr lang="ko-KR" altLang="en-US" sz="1500" dirty="0" err="1" smtClean="0">
                <a:latin typeface="+mn-ea"/>
                <a:ea typeface="+mn-ea"/>
              </a:rPr>
              <a:t>랙</a:t>
            </a:r>
            <a:r>
              <a:rPr lang="en-US" altLang="ko-KR" sz="1500" dirty="0" smtClean="0">
                <a:latin typeface="+mn-ea"/>
                <a:ea typeface="+mn-ea"/>
              </a:rPr>
              <a:t>(</a:t>
            </a:r>
            <a:r>
              <a:rPr lang="ko-KR" altLang="en-US" sz="1500" b="0" dirty="0" smtClean="0">
                <a:latin typeface="+mn-ea"/>
                <a:ea typeface="+mn-ea"/>
              </a:rPr>
              <a:t>모델명</a:t>
            </a:r>
            <a:r>
              <a:rPr lang="en-US" altLang="ko-KR" sz="1500" b="0" dirty="0" smtClean="0">
                <a:latin typeface="+mn-ea"/>
                <a:ea typeface="+mn-ea"/>
              </a:rPr>
              <a:t>: HTN750)</a:t>
            </a:r>
            <a:endParaRPr lang="ko-KR" altLang="en-US" sz="1500" b="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83065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1318</Words>
  <Application>Microsoft Office PowerPoint</Application>
  <PresentationFormat>화면 슬라이드 쇼(4:3)</PresentationFormat>
  <Paragraphs>298</Paragraphs>
  <Slides>14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14</vt:i4>
      </vt:variant>
    </vt:vector>
  </HeadingPairs>
  <TitlesOfParts>
    <vt:vector size="20" baseType="lpstr">
      <vt:lpstr>맑은 고딕</vt:lpstr>
      <vt:lpstr>서울남산 장체EB</vt:lpstr>
      <vt:lpstr>Arial</vt:lpstr>
      <vt:lpstr>Office 테마</vt:lpstr>
      <vt:lpstr>1_Office 테마</vt:lpstr>
      <vt:lpstr>2_Office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Windows 사용자</cp:lastModifiedBy>
  <cp:revision>10</cp:revision>
  <dcterms:created xsi:type="dcterms:W3CDTF">2018-04-18T13:08:15Z</dcterms:created>
  <dcterms:modified xsi:type="dcterms:W3CDTF">2019-03-27T04:22:20Z</dcterms:modified>
</cp:coreProperties>
</file>