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72" r:id="rId15"/>
    <p:sldId id="271" r:id="rId16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3018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3D69-9A16-456A-863E-9FB19F429310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3FDC-3563-40D8-9A3C-F2B19A796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99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3D69-9A16-456A-863E-9FB19F429310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3FDC-3563-40D8-9A3C-F2B19A796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8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 userDrawn="1"/>
        </p:nvSpPr>
        <p:spPr>
          <a:xfrm>
            <a:off x="1592796" y="1259632"/>
            <a:ext cx="36724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j-cs"/>
              </a:defRPr>
            </a:lvl1pPr>
          </a:lstStyle>
          <a:p>
            <a:r>
              <a:rPr lang="ko-KR" altLang="en-US" smtClean="0"/>
              <a:t>제품 제안서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198884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216886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12" name="부제목 2"/>
          <p:cNvSpPr txBox="1">
            <a:spLocks/>
          </p:cNvSpPr>
          <p:nvPr userDrawn="1"/>
        </p:nvSpPr>
        <p:spPr>
          <a:xfrm>
            <a:off x="2318860" y="5832140"/>
            <a:ext cx="187522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0" dirty="0" smtClean="0">
                <a:latin typeface="+mn-lt"/>
              </a:rPr>
              <a:t>2018. 4. </a:t>
            </a:r>
            <a:endParaRPr lang="ko-KR" altLang="en-US" sz="1600" b="0" dirty="0">
              <a:latin typeface="+mn-lt"/>
            </a:endParaRPr>
          </a:p>
        </p:txBody>
      </p:sp>
      <p:sp>
        <p:nvSpPr>
          <p:cNvPr id="13" name="부제목 2"/>
          <p:cNvSpPr txBox="1">
            <a:spLocks/>
          </p:cNvSpPr>
          <p:nvPr userDrawn="1"/>
        </p:nvSpPr>
        <p:spPr>
          <a:xfrm>
            <a:off x="2450184" y="7286550"/>
            <a:ext cx="173260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b="0" dirty="0" err="1" smtClean="0">
                <a:latin typeface="+mn-lt"/>
              </a:rPr>
              <a:t>하이테크랙</a:t>
            </a:r>
            <a:endParaRPr lang="ko-KR" altLang="en-US" sz="1800" b="0" dirty="0">
              <a:latin typeface="+mn-lt"/>
            </a:endParaRPr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1196752" y="2987824"/>
            <a:ext cx="4800600" cy="12961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제품명</a:t>
            </a:r>
            <a:r>
              <a:rPr lang="en-US" altLang="ko-KR" dirty="0" smtClean="0"/>
              <a:t>: SERVER RACK</a:t>
            </a:r>
          </a:p>
          <a:p>
            <a:r>
              <a:rPr lang="ko-KR" altLang="en-US" dirty="0" smtClean="0"/>
              <a:t>모델명</a:t>
            </a:r>
            <a:r>
              <a:rPr lang="en-US" altLang="ko-KR" dirty="0" smtClean="0"/>
              <a:t>: HTS1000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75215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부제목 2"/>
          <p:cNvSpPr txBox="1">
            <a:spLocks/>
          </p:cNvSpPr>
          <p:nvPr userDrawn="1"/>
        </p:nvSpPr>
        <p:spPr>
          <a:xfrm>
            <a:off x="1910823" y="1979712"/>
            <a:ext cx="3036354" cy="482453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625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범위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용도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품목 코드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표준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Part List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제작 사양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옵션 사항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제품 사진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(2D)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(3D)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세부 이미지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포장 및 납품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하자 보증</a:t>
            </a:r>
          </a:p>
          <a:p>
            <a:endParaRPr lang="ko-KR" altLang="en-US" sz="1600" b="0" dirty="0">
              <a:latin typeface="+mn-ea"/>
              <a:ea typeface="+mn-ea"/>
            </a:endParaRPr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1760798" y="971600"/>
            <a:ext cx="3336404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  <a:ea typeface="+mn-ea"/>
              </a:rPr>
              <a:t>목 차</a:t>
            </a:r>
            <a:r>
              <a:rPr lang="en-US" altLang="ko-KR" dirty="0" smtClean="0">
                <a:latin typeface="+mn-ea"/>
                <a:ea typeface="+mn-ea"/>
              </a:rPr>
              <a:t>(Contents)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85458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92796" y="1259632"/>
            <a:ext cx="36724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j-cs"/>
              </a:defRPr>
            </a:lvl1pPr>
          </a:lstStyle>
          <a:p>
            <a:r>
              <a:rPr lang="ko-KR" altLang="en-US" dirty="0" smtClean="0">
                <a:latin typeface="+mj-lt"/>
                <a:ea typeface="맑은 고딕" panose="020B0503020000020004" pitchFamily="50" charset="-127"/>
              </a:rPr>
              <a:t>제품 제안서</a:t>
            </a:r>
            <a:endParaRPr lang="ko-KR" altLang="en-US" dirty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98884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6886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318860" y="5832140"/>
            <a:ext cx="187522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2019. 3. </a:t>
            </a:r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450184" y="7286550"/>
            <a:ext cx="173260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하이테크랙</a:t>
            </a:r>
            <a:endParaRPr lang="ko-KR" altLang="en-US" sz="18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1028700" y="2987824"/>
            <a:ext cx="4800600" cy="12961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제품명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미니랙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(Mini Rack)</a:t>
            </a: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모델명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HTM560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705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도면</a:t>
            </a:r>
            <a:r>
              <a:rPr lang="en-US" altLang="ko-KR" dirty="0" smtClean="0"/>
              <a:t>(2D)</a:t>
            </a:r>
            <a:endParaRPr lang="ko-KR" altLang="en-US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미</a:t>
            </a:r>
            <a:r>
              <a:rPr lang="ko-KR" altLang="en-US" sz="1500" dirty="0" err="1">
                <a:latin typeface="+mn-ea"/>
                <a:ea typeface="+mn-ea"/>
              </a:rPr>
              <a:t>니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HTM560)</a:t>
            </a:r>
            <a:endParaRPr lang="ko-KR" altLang="en-US" sz="1500" b="0" dirty="0">
              <a:latin typeface="+mn-ea"/>
              <a:ea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0" t="18818" r="24800" b="14364"/>
          <a:stretch/>
        </p:blipFill>
        <p:spPr>
          <a:xfrm>
            <a:off x="548680" y="2051720"/>
            <a:ext cx="5871670" cy="56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도면</a:t>
            </a:r>
            <a:r>
              <a:rPr lang="en-US" altLang="ko-KR" dirty="0" smtClean="0"/>
              <a:t>(3D)</a:t>
            </a:r>
            <a:endParaRPr lang="ko-KR" altLang="en-US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미</a:t>
            </a:r>
            <a:r>
              <a:rPr lang="ko-KR" altLang="en-US" sz="1500" dirty="0" err="1">
                <a:latin typeface="+mn-ea"/>
                <a:ea typeface="+mn-ea"/>
              </a:rPr>
              <a:t>니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HTM560)</a:t>
            </a:r>
            <a:endParaRPr lang="ko-KR" altLang="en-US" sz="1500" b="0" dirty="0">
              <a:latin typeface="+mn-ea"/>
              <a:ea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0" t="35152" r="34250" b="33667"/>
          <a:stretch/>
        </p:blipFill>
        <p:spPr>
          <a:xfrm>
            <a:off x="692696" y="2686291"/>
            <a:ext cx="5616624" cy="36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721613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세부 이미지</a:t>
            </a:r>
            <a:r>
              <a:rPr lang="en-US" altLang="ko-KR" dirty="0" smtClean="0"/>
              <a:t>(Detail</a:t>
            </a:r>
            <a:r>
              <a:rPr lang="en-US" altLang="ko-KR" baseline="0" dirty="0" smtClean="0"/>
              <a:t> Feature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4" b="36701"/>
          <a:stretch/>
        </p:blipFill>
        <p:spPr bwMode="auto">
          <a:xfrm>
            <a:off x="451556" y="1403647"/>
            <a:ext cx="2215400" cy="15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8830" y="1494101"/>
            <a:ext cx="2132458" cy="154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8" y="4002971"/>
            <a:ext cx="2139348" cy="142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980" y="3853190"/>
            <a:ext cx="1722157" cy="172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" y="6476977"/>
            <a:ext cx="2139348" cy="142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8830" y="6534371"/>
            <a:ext cx="2132458" cy="13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1556" y="31213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디자</a:t>
            </a:r>
            <a:r>
              <a:rPr lang="ko-KR" altLang="en-US" sz="1200" dirty="0"/>
              <a:t>인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부드럽고 미려한 디자인 적용</a:t>
            </a:r>
            <a:endParaRPr lang="ko-KR" alt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451556" y="55758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Front door, Locking</a:t>
            </a:r>
          </a:p>
          <a:p>
            <a:r>
              <a:rPr lang="en-US" altLang="ko-KR" sz="400" dirty="0" smtClean="0"/>
              <a:t> </a:t>
            </a:r>
          </a:p>
          <a:p>
            <a:endParaRPr lang="en-US" altLang="ko-KR" sz="8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51556" y="805433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멀티</a:t>
            </a:r>
            <a:r>
              <a:rPr lang="ko-KR" altLang="en-US" sz="1200" dirty="0" err="1"/>
              <a:t>탭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en-US" altLang="ko-KR" sz="800" dirty="0" smtClean="0"/>
              <a:t>4</a:t>
            </a:r>
            <a:r>
              <a:rPr lang="ko-KR" altLang="en-US" sz="800" dirty="0" smtClean="0"/>
              <a:t>구 </a:t>
            </a:r>
            <a:endParaRPr lang="ko-KR" altLang="en-US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3818492" y="31213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선</a:t>
            </a:r>
            <a:r>
              <a:rPr lang="ko-KR" altLang="en-US" sz="1200" dirty="0"/>
              <a:t>반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en-US" altLang="ko-KR" sz="800" dirty="0" smtClean="0"/>
              <a:t>D300mm, </a:t>
            </a:r>
            <a:r>
              <a:rPr lang="ko-KR" altLang="en-US" sz="800" dirty="0" smtClean="0"/>
              <a:t>전면체결</a:t>
            </a:r>
            <a:endParaRPr lang="ko-KR" alt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3818492" y="557581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1Fan</a:t>
            </a:r>
          </a:p>
          <a:p>
            <a:r>
              <a:rPr lang="en-US" altLang="ko-KR" sz="400" dirty="0" smtClean="0"/>
              <a:t> </a:t>
            </a:r>
          </a:p>
          <a:p>
            <a:endParaRPr lang="en-US" altLang="ko-KR" sz="8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3818492" y="805433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Rear door</a:t>
            </a:r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err="1" smtClean="0"/>
              <a:t>래치타입</a:t>
            </a:r>
            <a:r>
              <a:rPr lang="ko-KR" altLang="en-US" sz="800" dirty="0" smtClean="0"/>
              <a:t> 오픈</a:t>
            </a:r>
            <a:endParaRPr lang="ko-KR" altLang="en-US" sz="800" dirty="0"/>
          </a:p>
        </p:txBody>
      </p:sp>
      <p:cxnSp>
        <p:nvCxnSpPr>
          <p:cNvPr id="19" name="직선 연결선 18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미</a:t>
            </a:r>
            <a:r>
              <a:rPr lang="ko-KR" altLang="en-US" sz="1500" dirty="0" err="1">
                <a:latin typeface="+mn-ea"/>
                <a:ea typeface="+mn-ea"/>
              </a:rPr>
              <a:t>니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HTM560)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565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포장 방법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(Packing)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포장은 제품 전체에 비닐을 씌운 후 골판지 박스로 포장합니다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골판지 박스 겉 표지에는 주문자의 별도 요구사항이 없을 경우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인투알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기본 인쇄 도안으로 포장합니다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전면 유리의 경우 빨간색으로 된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“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전면 유리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”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스티커를 전면에 부착합니다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품명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규격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제조자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제조일자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제조사 연락처 등이 필요할 경우 별도 협의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(Delivery)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장소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주문자의 요구 주소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조건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현장 납품 및 위치 고정 등은 별도 협의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포장 및 납품</a:t>
            </a:r>
            <a:r>
              <a:rPr lang="en-US" altLang="ko-KR" dirty="0" smtClean="0"/>
              <a:t>(Packing</a:t>
            </a:r>
            <a:r>
              <a:rPr lang="en-US" altLang="ko-KR" baseline="0" dirty="0" smtClean="0"/>
              <a:t>, Delivery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13"/>
          <p:cNvSpPr txBox="1">
            <a:spLocks/>
          </p:cNvSpPr>
          <p:nvPr/>
        </p:nvSpPr>
        <p:spPr>
          <a:xfrm>
            <a:off x="368300" y="1376645"/>
            <a:ext cx="6121400" cy="3195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1"/>
                </a:solidFill>
                <a:latin typeface="맑은 고딕" pitchFamily="50" charset="-127"/>
              </a:rPr>
              <a:t>하자 보증</a:t>
            </a:r>
            <a:endParaRPr lang="ko-KR" altLang="ko-KR" sz="1100" dirty="0" smtClean="0">
              <a:solidFill>
                <a:schemeClr val="tx1"/>
              </a:solidFill>
              <a:latin typeface="맑은 고딕" pitchFamily="50" charset="-127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하자 보증 기간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: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납품 후 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1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년 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</a:endParaRPr>
          </a:p>
          <a:p>
            <a:pPr marL="177800" indent="-177800" algn="l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납품한 제품의 전기적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기계적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재료 등 제품 자체 결함 발생 시 공급자가 직접 방문하여 해당 제품을 정품으로 무상으로 교체함을 원칙으로 합니다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.</a:t>
            </a:r>
          </a:p>
          <a:p>
            <a:pPr marL="177800" indent="-177800" algn="l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공급자는 본 제품에 대해 주문자의 지원 요청이 있을 경우는 품질관리 및 고객만족을 위해 적극적이고 신속하게 처리토록 합니다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.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13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하자 보증</a:t>
            </a:r>
            <a:r>
              <a:rPr lang="en-US" altLang="ko-KR" dirty="0" smtClean="0"/>
              <a:t>(Warranty)</a:t>
            </a:r>
            <a:endParaRPr lang="ko-KR" altLang="en-US" dirty="0"/>
          </a:p>
        </p:txBody>
      </p:sp>
      <p:sp>
        <p:nvSpPr>
          <p:cNvPr id="15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미</a:t>
            </a:r>
            <a:r>
              <a:rPr lang="ko-KR" altLang="en-US" sz="1500" dirty="0" err="1">
                <a:latin typeface="+mn-ea"/>
                <a:ea typeface="+mn-ea"/>
              </a:rPr>
              <a:t>니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HTM560)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46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부제목 2"/>
          <p:cNvSpPr txBox="1">
            <a:spLocks/>
          </p:cNvSpPr>
          <p:nvPr/>
        </p:nvSpPr>
        <p:spPr>
          <a:xfrm>
            <a:off x="1910823" y="1979712"/>
            <a:ext cx="3036354" cy="446449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625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범위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용도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품목 코드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표준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Part List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제작 사양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옵션 사항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제품 사진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(2D)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(3D)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세부 이미지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하자 보증</a:t>
            </a:r>
          </a:p>
          <a:p>
            <a:endParaRPr lang="ko-KR" altLang="en-US" sz="1600" b="0" dirty="0">
              <a:latin typeface="+mn-ea"/>
              <a:ea typeface="+mn-ea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1760798" y="971600"/>
            <a:ext cx="3336404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  <a:ea typeface="+mn-ea"/>
              </a:rPr>
              <a:t>목 차</a:t>
            </a:r>
            <a:r>
              <a:rPr lang="en-US" altLang="ko-KR" dirty="0" smtClean="0">
                <a:latin typeface="+mn-ea"/>
                <a:ea typeface="+mn-ea"/>
              </a:rPr>
              <a:t>(Contents)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027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13"/>
          <p:cNvSpPr txBox="1">
            <a:spLocks/>
          </p:cNvSpPr>
          <p:nvPr/>
        </p:nvSpPr>
        <p:spPr>
          <a:xfrm>
            <a:off x="368300" y="1376645"/>
            <a:ext cx="6121400" cy="6003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적용 범위</a:t>
            </a: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본 제품의 적용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제품은 각종 네트워크장비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통합배선설비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SWITCH, HUB, ROUTER,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광장비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공유기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PATCH PANEL, 110 BLOCK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등등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등에 대한 보관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운용에 대하여 적용합니다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900" dirty="0">
              <a:latin typeface="맑은 고딕" pitchFamily="50" charset="-127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본 </a:t>
            </a:r>
            <a:r>
              <a:rPr lang="ko-KR" altLang="en-US" sz="900" dirty="0">
                <a:latin typeface="맑은 고딕" pitchFamily="50" charset="-127"/>
              </a:rPr>
              <a:t>제품은 귀사의 </a:t>
            </a:r>
            <a:r>
              <a:rPr lang="ko-KR" altLang="en-US" sz="900" dirty="0" smtClean="0">
                <a:latin typeface="맑은 고딕" pitchFamily="50" charset="-127"/>
              </a:rPr>
              <a:t>통신시스템 운용에 </a:t>
            </a:r>
            <a:r>
              <a:rPr lang="ko-KR" altLang="en-US" sz="900" dirty="0">
                <a:latin typeface="맑은 고딕" pitchFamily="50" charset="-127"/>
              </a:rPr>
              <a:t>가장 적합한 제품으로 </a:t>
            </a:r>
            <a:r>
              <a:rPr lang="ko-KR" altLang="en-US" sz="900" dirty="0" smtClean="0">
                <a:latin typeface="맑은 고딕" pitchFamily="50" charset="-127"/>
              </a:rPr>
              <a:t>제</a:t>
            </a:r>
            <a:r>
              <a:rPr lang="ko-KR" altLang="en-US" sz="900" dirty="0">
                <a:latin typeface="맑은 고딕" pitchFamily="50" charset="-127"/>
              </a:rPr>
              <a:t>안</a:t>
            </a:r>
            <a:r>
              <a:rPr lang="ko-KR" altLang="en-US" sz="900" dirty="0" smtClean="0">
                <a:latin typeface="맑은 고딕" pitchFamily="50" charset="-127"/>
              </a:rPr>
              <a:t>합니다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본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프로젝트에 가장 적합한 규격과 제작 사양으로 본 제품을 제안합니다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용도</a:t>
            </a: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사용처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: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소규모 사업장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사무실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통신실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전산실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정보처리실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, MDF, </a:t>
            </a:r>
            <a:r>
              <a:rPr lang="en-US" altLang="ko-KR" sz="900" dirty="0" smtClean="0"/>
              <a:t>IDF, PC</a:t>
            </a:r>
            <a:r>
              <a:rPr lang="ko-KR" altLang="en-US" sz="900" dirty="0" smtClean="0"/>
              <a:t>방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등등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dirty="0" smtClean="0">
                <a:latin typeface="맑은 고딕" pitchFamily="50" charset="-127"/>
              </a:rPr>
              <a:t>INTERNET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네트워크 장비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통합배선 장비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방송 장비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 등 각종 장비류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들을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RACK MOUNTING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하는데 사용하는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INDOOR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용 소형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CABINET RACK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각종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방송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통신 장비들에 대해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안정적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운용을 위한 장비 실장용 소형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CABINET RACK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각종 </a:t>
            </a:r>
            <a:r>
              <a:rPr lang="ko-KR" altLang="en-US" sz="900" dirty="0" err="1">
                <a:latin typeface="맑은 고딕" pitchFamily="50" charset="-127"/>
                <a:ea typeface="맑은 고딕" pitchFamily="50" charset="-127"/>
              </a:rPr>
              <a:t>케이블류에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 대한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효율적인 관리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와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보관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유지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보수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할 수 있는 용도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즉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광케이블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UTP,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패치코드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전원 케이블 등 각종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케이블들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의 효율적인 접선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분배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회선증설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정리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식별관리 등 관리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운영을 용이하게 할 용도 등에 따라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적합한 옵션을 적용하여 선택적으로 사용되는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INDOOR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용 소형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CABINET RACK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보관도 가능합니다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.(Depth 400mm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장비도 실장 가능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900" b="0" dirty="0" smtClean="0">
              <a:latin typeface="+mn-ea"/>
              <a:ea typeface="+mn-ea"/>
            </a:endParaRPr>
          </a:p>
        </p:txBody>
      </p:sp>
      <p:sp>
        <p:nvSpPr>
          <p:cNvPr id="15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적용 범위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용도</a:t>
            </a:r>
            <a:endParaRPr lang="ko-KR" altLang="en-US" dirty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미</a:t>
            </a:r>
            <a:r>
              <a:rPr lang="ko-KR" altLang="en-US" sz="1500" dirty="0" err="1">
                <a:latin typeface="+mn-ea"/>
                <a:ea typeface="+mn-ea"/>
              </a:rPr>
              <a:t>니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HTM560)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400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13"/>
          <p:cNvSpPr txBox="1">
            <a:spLocks/>
          </p:cNvSpPr>
          <p:nvPr/>
        </p:nvSpPr>
        <p:spPr>
          <a:xfrm>
            <a:off x="368300" y="1376645"/>
            <a:ext cx="6121400" cy="5355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적용 규격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국제규격</a:t>
            </a:r>
            <a:endParaRPr lang="en-US" altLang="ko-KR" dirty="0" smtClean="0"/>
          </a:p>
          <a:p>
            <a:r>
              <a:rPr lang="en-US" altLang="ko-KR" dirty="0" smtClean="0"/>
              <a:t>IEC 297-1,2,3</a:t>
            </a:r>
          </a:p>
          <a:p>
            <a:r>
              <a:rPr lang="en-US" altLang="ko-KR" dirty="0" smtClean="0"/>
              <a:t>EIA/ECA 310-E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19” </a:t>
            </a:r>
            <a:r>
              <a:rPr lang="ko-KR" altLang="en-US" dirty="0" err="1" smtClean="0"/>
              <a:t>실장폭</a:t>
            </a:r>
            <a:endParaRPr lang="en-US" altLang="ko-KR" dirty="0" smtClean="0"/>
          </a:p>
          <a:p>
            <a:r>
              <a:rPr lang="ko-KR" altLang="en-US" dirty="0" smtClean="0"/>
              <a:t>최소 </a:t>
            </a:r>
            <a:r>
              <a:rPr lang="en-US" altLang="ko-KR" dirty="0" smtClean="0"/>
              <a:t>483.4mm</a:t>
            </a:r>
          </a:p>
          <a:p>
            <a:r>
              <a:rPr lang="en-US" altLang="ko-KR" dirty="0" smtClean="0"/>
              <a:t>465</a:t>
            </a:r>
            <a:r>
              <a:rPr lang="en-US" altLang="ko-KR" sz="900" dirty="0" smtClean="0">
                <a:latin typeface="맑은 고딕" pitchFamily="50" charset="-127"/>
              </a:rPr>
              <a:t> ± 1.6mm</a:t>
            </a:r>
          </a:p>
          <a:p>
            <a:r>
              <a:rPr lang="ko-KR" altLang="en-US" dirty="0" smtClean="0"/>
              <a:t>최소 </a:t>
            </a:r>
            <a:r>
              <a:rPr lang="en-US" altLang="ko-KR" dirty="0" smtClean="0"/>
              <a:t>450mm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재질 및 후처리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철판 재질</a:t>
            </a:r>
            <a:r>
              <a:rPr lang="en-US" altLang="ko-KR" dirty="0" smtClean="0"/>
              <a:t>: KS D 3512</a:t>
            </a:r>
          </a:p>
          <a:p>
            <a:r>
              <a:rPr lang="ko-KR" altLang="en-US" dirty="0" smtClean="0"/>
              <a:t>알루미늄 재질</a:t>
            </a:r>
            <a:r>
              <a:rPr lang="en-US" altLang="ko-KR" dirty="0" smtClean="0"/>
              <a:t>: AL6063-T5</a:t>
            </a:r>
          </a:p>
          <a:p>
            <a:r>
              <a:rPr lang="ko-KR" altLang="en-US" dirty="0" smtClean="0"/>
              <a:t>피막두께</a:t>
            </a:r>
            <a:r>
              <a:rPr lang="en-US" altLang="ko-KR" dirty="0" smtClean="0"/>
              <a:t>: 6</a:t>
            </a:r>
            <a:r>
              <a:rPr lang="en-US" altLang="ko-KR" sz="900" dirty="0" smtClean="0">
                <a:latin typeface="맑은 고딕" pitchFamily="50" charset="-127"/>
              </a:rPr>
              <a:t>㎛ </a:t>
            </a:r>
            <a:r>
              <a:rPr lang="ko-KR" altLang="en-US" sz="900" dirty="0" smtClean="0">
                <a:latin typeface="맑은 고딕" pitchFamily="50" charset="-127"/>
              </a:rPr>
              <a:t>이상</a:t>
            </a:r>
            <a:endParaRPr lang="en-US" altLang="ko-KR" sz="900" dirty="0" smtClean="0">
              <a:latin typeface="맑은 고딕" pitchFamily="50" charset="-127"/>
            </a:endParaRPr>
          </a:p>
          <a:p>
            <a:r>
              <a:rPr lang="ko-KR" altLang="en-US" sz="900" dirty="0" smtClean="0">
                <a:latin typeface="맑은 고딕" pitchFamily="50" charset="-127"/>
              </a:rPr>
              <a:t>도장 방법</a:t>
            </a:r>
            <a:r>
              <a:rPr lang="en-US" altLang="ko-KR" sz="900" dirty="0" smtClean="0">
                <a:latin typeface="맑은 고딕" pitchFamily="50" charset="-127"/>
              </a:rPr>
              <a:t>: </a:t>
            </a:r>
            <a:r>
              <a:rPr lang="ko-KR" altLang="en-US" sz="900" dirty="0" smtClean="0">
                <a:latin typeface="맑은 고딕" pitchFamily="50" charset="-127"/>
              </a:rPr>
              <a:t>정전 스프레이 </a:t>
            </a:r>
            <a:r>
              <a:rPr lang="ko-KR" altLang="en-US" sz="900" dirty="0" err="1" smtClean="0">
                <a:latin typeface="맑은 고딕" pitchFamily="50" charset="-127"/>
              </a:rPr>
              <a:t>도장법</a:t>
            </a:r>
            <a:endParaRPr lang="en-US" altLang="ko-KR" sz="900" dirty="0" smtClean="0">
              <a:latin typeface="맑은 고딕" pitchFamily="50" charset="-127"/>
            </a:endParaRPr>
          </a:p>
          <a:p>
            <a:r>
              <a:rPr lang="ko-KR" altLang="en-US" sz="900" dirty="0" smtClean="0">
                <a:latin typeface="맑은 고딕" pitchFamily="50" charset="-127"/>
              </a:rPr>
              <a:t>도장 두께</a:t>
            </a:r>
            <a:r>
              <a:rPr lang="en-US" altLang="ko-KR" sz="900" dirty="0" smtClean="0">
                <a:latin typeface="맑은 고딕" pitchFamily="50" charset="-127"/>
              </a:rPr>
              <a:t>: 50㎛ </a:t>
            </a:r>
            <a:r>
              <a:rPr lang="ko-KR" altLang="en-US" sz="900" dirty="0" smtClean="0">
                <a:latin typeface="맑은 고딕" pitchFamily="50" charset="-127"/>
              </a:rPr>
              <a:t>이상</a:t>
            </a:r>
            <a:endParaRPr lang="en-US" altLang="ko-KR" sz="900" dirty="0" smtClean="0">
              <a:latin typeface="맑은 고딕" pitchFamily="50" charset="-127"/>
            </a:endParaRPr>
          </a:p>
          <a:p>
            <a:endParaRPr lang="en-US" altLang="ko-KR" sz="900" dirty="0" smtClean="0">
              <a:latin typeface="맑은 고딕" pitchFamily="50" charset="-127"/>
            </a:endParaRPr>
          </a:p>
          <a:p>
            <a:endParaRPr lang="en-US" altLang="ko-KR" sz="900" dirty="0" smtClean="0">
              <a:latin typeface="맑은 고딕" pitchFamily="50" charset="-127"/>
            </a:endParaRPr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환경 조건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주위 온도</a:t>
            </a:r>
            <a:r>
              <a:rPr lang="en-US" altLang="ko-KR" dirty="0" smtClean="0"/>
              <a:t>: -10</a:t>
            </a:r>
            <a:r>
              <a:rPr lang="ko-KR" altLang="en-US" dirty="0" smtClean="0"/>
              <a:t>도</a:t>
            </a:r>
            <a:r>
              <a:rPr lang="en-US" altLang="ko-KR" dirty="0" smtClean="0"/>
              <a:t> ~ 50</a:t>
            </a:r>
            <a:r>
              <a:rPr lang="ko-KR" altLang="en-US" dirty="0" smtClean="0"/>
              <a:t>도</a:t>
            </a:r>
            <a:endParaRPr lang="en-US" altLang="ko-KR" dirty="0" smtClean="0"/>
          </a:p>
          <a:p>
            <a:r>
              <a:rPr lang="ko-KR" altLang="en-US" dirty="0" smtClean="0"/>
              <a:t>상대 습도</a:t>
            </a:r>
            <a:r>
              <a:rPr lang="en-US" altLang="ko-KR" dirty="0" smtClean="0"/>
              <a:t>: 90% </a:t>
            </a:r>
            <a:r>
              <a:rPr lang="ko-KR" altLang="en-US" dirty="0" smtClean="0"/>
              <a:t>이하</a:t>
            </a:r>
            <a:endParaRPr lang="en-US" altLang="ko-KR" dirty="0" smtClean="0"/>
          </a:p>
          <a:p>
            <a:r>
              <a:rPr lang="ko-KR" altLang="en-US" dirty="0" smtClean="0"/>
              <a:t>설치 장소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좌우 최소 </a:t>
            </a:r>
            <a:r>
              <a:rPr lang="en-US" altLang="ko-KR" dirty="0" smtClean="0"/>
              <a:t>2~3m </a:t>
            </a:r>
            <a:r>
              <a:rPr lang="ko-KR" altLang="en-US" dirty="0" smtClean="0"/>
              <a:t>공간이 필요하며 표면이 고르고 분진이 적은 실내</a:t>
            </a:r>
            <a:endParaRPr lang="en-US" altLang="ko-KR" dirty="0" smtClean="0"/>
          </a:p>
          <a:p>
            <a:r>
              <a:rPr lang="ko-KR" altLang="en-US" dirty="0" err="1" smtClean="0"/>
              <a:t>랙의</a:t>
            </a:r>
            <a:r>
              <a:rPr lang="ko-KR" altLang="en-US" dirty="0" smtClean="0"/>
              <a:t> 하중을 견딜 수 있는 </a:t>
            </a:r>
            <a:r>
              <a:rPr lang="en-US" altLang="ko-KR" dirty="0" smtClean="0"/>
              <a:t>Access Floor </a:t>
            </a:r>
            <a:r>
              <a:rPr lang="ko-KR" altLang="en-US" dirty="0" smtClean="0"/>
              <a:t>또는 콘크리트 구조물 위</a:t>
            </a:r>
            <a:endParaRPr lang="en-US" altLang="ko-KR" dirty="0" smtClean="0"/>
          </a:p>
          <a:p>
            <a:r>
              <a:rPr lang="ko-KR" altLang="en-US" dirty="0" smtClean="0"/>
              <a:t>내부를 식별할 수 있는 조명이 설치된 실내</a:t>
            </a:r>
            <a:endParaRPr lang="en-US" altLang="ko-KR" dirty="0" smtClean="0"/>
          </a:p>
        </p:txBody>
      </p:sp>
      <p:sp>
        <p:nvSpPr>
          <p:cNvPr id="9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/>
              <a:t>적용 규격</a:t>
            </a:r>
            <a:endParaRPr lang="ko-KR" altLang="en-US" dirty="0"/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미</a:t>
            </a:r>
            <a:r>
              <a:rPr lang="ko-KR" altLang="en-US" sz="1500" dirty="0" err="1">
                <a:latin typeface="+mn-ea"/>
                <a:ea typeface="+mn-ea"/>
              </a:rPr>
              <a:t>니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HTM560)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498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31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품목 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표준 규격</a:t>
            </a:r>
            <a:endParaRPr lang="en-US" altLang="ko-KR" dirty="0" smtClean="0"/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품목 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표준 규격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0496"/>
              </p:ext>
            </p:extLst>
          </p:nvPr>
        </p:nvGraphicFramePr>
        <p:xfrm>
          <a:off x="368297" y="1758768"/>
          <a:ext cx="6121406" cy="135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6"/>
                <a:gridCol w="1300798"/>
                <a:gridCol w="765176"/>
                <a:gridCol w="535622"/>
                <a:gridCol w="765176"/>
                <a:gridCol w="765176"/>
                <a:gridCol w="765176"/>
                <a:gridCol w="765176"/>
              </a:tblGrid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품목 코드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높이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(H)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U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깊이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(D)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넓이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(W)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Weight</a:t>
                      </a:r>
                      <a:endParaRPr lang="ko-KR" altLang="en-US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Note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HTM560-14A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750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560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560(19”)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28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HTM560-10A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HTM560-8A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500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4586220" y="1475656"/>
            <a:ext cx="2074168" cy="259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U(unit)=1U=44.45mm / Size=mm, kg</a:t>
            </a: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미</a:t>
            </a:r>
            <a:r>
              <a:rPr lang="ko-KR" altLang="en-US" sz="1500" dirty="0" err="1">
                <a:latin typeface="+mn-ea"/>
                <a:ea typeface="+mn-ea"/>
              </a:rPr>
              <a:t>니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HTM560)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31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Part</a:t>
            </a:r>
            <a:r>
              <a:rPr lang="en-US" altLang="ko-KR" baseline="0" dirty="0" smtClean="0"/>
              <a:t> List(</a:t>
            </a:r>
            <a:r>
              <a:rPr lang="ko-KR" altLang="en-US" baseline="0" dirty="0" err="1" smtClean="0"/>
              <a:t>구성품</a:t>
            </a:r>
            <a:r>
              <a:rPr lang="ko-KR" altLang="en-US" baseline="0" dirty="0" smtClean="0"/>
              <a:t> 내역</a:t>
            </a:r>
            <a:r>
              <a:rPr lang="en-US" altLang="ko-KR" baseline="0" dirty="0" smtClean="0"/>
              <a:t>)</a:t>
            </a:r>
            <a:endParaRPr lang="en-US" altLang="ko-KR" dirty="0" smtClean="0"/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Part List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65502"/>
              </p:ext>
            </p:extLst>
          </p:nvPr>
        </p:nvGraphicFramePr>
        <p:xfrm>
          <a:off x="368301" y="1763683"/>
          <a:ext cx="6121398" cy="373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4"/>
                <a:gridCol w="1989454"/>
                <a:gridCol w="2372042"/>
                <a:gridCol w="535622"/>
                <a:gridCol w="765176"/>
              </a:tblGrid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Part Name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재질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규격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수량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Note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상판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(Top)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ABS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재질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일체형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전면문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(Front Door)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강화유리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b="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잠금장치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옆문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(Side Panel)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SPCC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후면문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(Rear Door)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SPCC, </a:t>
                      </a:r>
                      <a:r>
                        <a:rPr lang="ko-KR" altLang="en-US" sz="900" b="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슬라이드래치타입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오픈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마운트바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(Mount Bar)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일체형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Slim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Nut Type, Unit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표시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멀티탭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(Power Strips) 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220V, 15A,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4Ways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팬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(Fan) </a:t>
                      </a:r>
                      <a:endParaRPr lang="ko-KR" altLang="en-US" sz="9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220V,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팬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코드길이 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1m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smtClean="0">
                          <a:latin typeface="+mn-ea"/>
                          <a:ea typeface="+mn-ea"/>
                        </a:rPr>
                        <a:t>선반</a:t>
                      </a:r>
                      <a:r>
                        <a:rPr lang="en-US" altLang="ko-KR" sz="900" b="0" dirty="0" smtClean="0">
                          <a:latin typeface="+mn-ea"/>
                          <a:ea typeface="+mn-ea"/>
                        </a:rPr>
                        <a:t>(Shelf)</a:t>
                      </a:r>
                      <a:endParaRPr lang="ko-KR" altLang="en-US" sz="9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900" b="0" dirty="0" smtClean="0">
                          <a:latin typeface="+mn-ea"/>
                          <a:ea typeface="+mn-ea"/>
                        </a:rPr>
                        <a:t>Steel,</a:t>
                      </a:r>
                      <a:r>
                        <a:rPr lang="en-US" altLang="ko-KR" sz="900" b="0" baseline="0" dirty="0" smtClean="0">
                          <a:latin typeface="+mn-ea"/>
                          <a:ea typeface="+mn-ea"/>
                        </a:rPr>
                        <a:t> D300mm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 smtClean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9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하판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(Base)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ABS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재질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일체형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80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파이 </a:t>
                      </a:r>
                      <a:r>
                        <a:rPr lang="ko-KR" altLang="en-US" sz="9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케이블홀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x2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바퀴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(Caster)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우레탄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1.5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인치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미</a:t>
            </a:r>
            <a:r>
              <a:rPr lang="ko-KR" altLang="en-US" sz="1500" dirty="0" err="1">
                <a:latin typeface="+mn-ea"/>
                <a:ea typeface="+mn-ea"/>
              </a:rPr>
              <a:t>니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HTM560)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 smtClean="0">
                <a:latin typeface="+mn-ea"/>
                <a:ea typeface="+mn-ea"/>
              </a:rPr>
              <a:t>상판</a:t>
            </a:r>
            <a:r>
              <a:rPr lang="en-US" altLang="ko-KR" sz="900" dirty="0" smtClean="0">
                <a:latin typeface="+mn-ea"/>
                <a:ea typeface="+mn-ea"/>
              </a:rPr>
              <a:t>(Top)</a:t>
            </a:r>
          </a:p>
          <a:p>
            <a:r>
              <a:rPr lang="ko-KR" altLang="en-US" sz="900" dirty="0" smtClean="0">
                <a:latin typeface="+mn-ea"/>
                <a:ea typeface="+mn-ea"/>
              </a:rPr>
              <a:t>재질은 </a:t>
            </a:r>
            <a:r>
              <a:rPr lang="en-US" altLang="ko-KR" sz="900" dirty="0" smtClean="0">
                <a:latin typeface="+mn-ea"/>
                <a:ea typeface="+mn-ea"/>
              </a:rPr>
              <a:t>ABS</a:t>
            </a:r>
            <a:r>
              <a:rPr lang="ko-KR" altLang="en-US" sz="900" dirty="0" smtClean="0"/>
              <a:t>이며 가볍고 세련된 라운드타입으로 </a:t>
            </a:r>
            <a:r>
              <a:rPr lang="ko-KR" altLang="en-US" sz="900" dirty="0" smtClean="0">
                <a:latin typeface="+mn-ea"/>
                <a:ea typeface="+mn-ea"/>
              </a:rPr>
              <a:t>제작되어 있습니다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endParaRPr lang="en-US" altLang="ko-KR" sz="900" dirty="0" smtClean="0"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전면문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(Front Door)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재질은</a:t>
            </a:r>
            <a:r>
              <a:rPr lang="en-US" altLang="ko-KR" sz="900" dirty="0" smtClean="0">
                <a:latin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</a:rPr>
              <a:t>강화유리로 제작하였습니다 </a:t>
            </a:r>
            <a:endParaRPr lang="en-US" altLang="ko-KR" sz="900" dirty="0" smtClean="0">
              <a:latin typeface="맑은 고딕" pitchFamily="50" charset="-127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전면문의 </a:t>
            </a:r>
            <a:r>
              <a:rPr lang="ko-KR" altLang="en-US" sz="900" dirty="0" err="1">
                <a:latin typeface="맑은 고딕" pitchFamily="50" charset="-127"/>
              </a:rPr>
              <a:t>이탈착을</a:t>
            </a:r>
            <a:r>
              <a:rPr lang="ko-KR" altLang="en-US" sz="900" dirty="0">
                <a:latin typeface="맑은 고딕" pitchFamily="50" charset="-127"/>
              </a:rPr>
              <a:t> 쉽게 하기 위해 </a:t>
            </a:r>
            <a:r>
              <a:rPr lang="ko-KR" altLang="en-US" sz="900" dirty="0" err="1" smtClean="0">
                <a:latin typeface="맑은 고딕" pitchFamily="50" charset="-127"/>
              </a:rPr>
              <a:t>힌지</a:t>
            </a:r>
            <a:r>
              <a:rPr lang="en-US" altLang="ko-KR" sz="900" dirty="0" smtClean="0">
                <a:latin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</a:rPr>
              <a:t>타입으로 제작하였습니다</a:t>
            </a:r>
            <a:r>
              <a:rPr lang="en-US" altLang="ko-KR" sz="900" dirty="0" smtClean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 smtClean="0">
                <a:latin typeface="맑은 고딕" pitchFamily="50" charset="-127"/>
              </a:rPr>
              <a:t>전면문은</a:t>
            </a:r>
            <a:r>
              <a:rPr lang="ko-KR" altLang="en-US" sz="900" dirty="0" smtClean="0">
                <a:latin typeface="맑은 고딕" pitchFamily="50" charset="-127"/>
              </a:rPr>
              <a:t> </a:t>
            </a:r>
            <a:r>
              <a:rPr lang="ko-KR" altLang="en-US" sz="900" dirty="0" err="1" smtClean="0">
                <a:latin typeface="맑은 고딕" pitchFamily="50" charset="-127"/>
              </a:rPr>
              <a:t>잠금장치가</a:t>
            </a:r>
            <a:r>
              <a:rPr lang="ko-KR" altLang="en-US" sz="900" dirty="0" smtClean="0">
                <a:latin typeface="맑은 고딕" pitchFamily="50" charset="-127"/>
              </a:rPr>
              <a:t> 있습니다</a:t>
            </a:r>
            <a:r>
              <a:rPr lang="en-US" altLang="ko-KR" sz="900" dirty="0" smtClean="0">
                <a:latin typeface="맑은 고딕" pitchFamily="50" charset="-127"/>
              </a:rPr>
              <a:t>.(Key Locking)</a:t>
            </a:r>
            <a:endParaRPr lang="en-US" altLang="ko-KR" sz="900" dirty="0">
              <a:latin typeface="맑은 고딕" pitchFamily="50" charset="-127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옆문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(Side Panel)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재질은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이며 </a:t>
            </a:r>
            <a:r>
              <a:rPr lang="ko-KR" altLang="en-US" sz="900" dirty="0" err="1" smtClean="0"/>
              <a:t>한쪽면에</a:t>
            </a:r>
            <a:r>
              <a:rPr lang="ko-KR" altLang="en-US" sz="900" dirty="0" smtClean="0"/>
              <a:t> 팬이 부착되어 있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후면문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(Rear Door)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재질은 </a:t>
            </a:r>
            <a:r>
              <a:rPr lang="en-US" altLang="ko-KR" sz="900" dirty="0">
                <a:latin typeface="맑은 고딕" pitchFamily="50" charset="-127"/>
              </a:rPr>
              <a:t>Steel</a:t>
            </a:r>
            <a:r>
              <a:rPr lang="ko-KR" altLang="en-US" sz="900" dirty="0">
                <a:latin typeface="맑은 고딕" pitchFamily="50" charset="-127"/>
              </a:rPr>
              <a:t>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후면문의 </a:t>
            </a:r>
            <a:r>
              <a:rPr lang="ko-KR" altLang="en-US" sz="900" dirty="0" err="1">
                <a:latin typeface="맑은 고딕" pitchFamily="50" charset="-127"/>
              </a:rPr>
              <a:t>이탈착을</a:t>
            </a:r>
            <a:r>
              <a:rPr lang="ko-KR" altLang="en-US" sz="900" dirty="0">
                <a:latin typeface="맑은 고딕" pitchFamily="50" charset="-127"/>
              </a:rPr>
              <a:t> 쉽게 하기 위해 </a:t>
            </a:r>
            <a:r>
              <a:rPr lang="ko-KR" altLang="en-US" sz="900" dirty="0" err="1" smtClean="0">
                <a:latin typeface="맑은 고딕" pitchFamily="50" charset="-127"/>
              </a:rPr>
              <a:t>슬라이드래</a:t>
            </a:r>
            <a:r>
              <a:rPr lang="ko-KR" altLang="en-US" sz="900" dirty="0" err="1">
                <a:latin typeface="맑은 고딕" pitchFamily="50" charset="-127"/>
              </a:rPr>
              <a:t>치</a:t>
            </a:r>
            <a:r>
              <a:rPr lang="en-US" altLang="ko-KR" sz="900" dirty="0" smtClean="0">
                <a:latin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</a:rPr>
              <a:t>타입으로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마운</a:t>
            </a:r>
            <a:r>
              <a:rPr lang="ko-KR" altLang="en-US" sz="900" dirty="0" err="1"/>
              <a:t>트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바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(Mount Bar)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재질은 알루미늄이며 슬림너트 타입으로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dirty="0" smtClean="0">
                <a:latin typeface="맑은 고딕" pitchFamily="50" charset="-127"/>
              </a:rPr>
              <a:t>Unit </a:t>
            </a:r>
            <a:r>
              <a:rPr lang="ko-KR" altLang="en-US" sz="900" dirty="0">
                <a:latin typeface="맑은 고딕" pitchFamily="50" charset="-127"/>
              </a:rPr>
              <a:t>식별을 용이하게 하기 위해 </a:t>
            </a:r>
            <a:r>
              <a:rPr lang="en-US" altLang="ko-KR" sz="900" dirty="0">
                <a:latin typeface="맑은 고딕" pitchFamily="50" charset="-127"/>
              </a:rPr>
              <a:t>Unit </a:t>
            </a:r>
            <a:r>
              <a:rPr lang="ko-KR" altLang="en-US" sz="900" dirty="0">
                <a:latin typeface="맑은 고딕" pitchFamily="50" charset="-127"/>
              </a:rPr>
              <a:t>당 밑줄 표시가 되어 있습니다</a:t>
            </a:r>
            <a:r>
              <a:rPr lang="en-US" altLang="ko-KR" sz="900" dirty="0" smtClean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기본으로 전면문과의 거리는 최소화로 </a:t>
            </a:r>
            <a:r>
              <a:rPr lang="ko-KR" altLang="en-US" sz="900" dirty="0" err="1" smtClean="0">
                <a:latin typeface="맑은 고딕" pitchFamily="50" charset="-127"/>
              </a:rPr>
              <a:t>세팅되어</a:t>
            </a:r>
            <a:r>
              <a:rPr lang="ko-KR" altLang="en-US" sz="900" dirty="0" smtClean="0">
                <a:latin typeface="맑은 고딕" pitchFamily="50" charset="-127"/>
              </a:rPr>
              <a:t> 있습니다</a:t>
            </a:r>
            <a:r>
              <a:rPr lang="en-US" altLang="ko-KR" sz="900" dirty="0" smtClean="0">
                <a:latin typeface="맑은 고딕" pitchFamily="50" charset="-127"/>
              </a:rPr>
              <a:t>.</a:t>
            </a:r>
            <a:endParaRPr lang="en-US" altLang="ko-KR" sz="900" dirty="0">
              <a:latin typeface="맑은 고딕" pitchFamily="50" charset="-127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 smtClean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 smtClean="0"/>
              <a:t>멀티탭</a:t>
            </a:r>
            <a:r>
              <a:rPr lang="en-US" altLang="ko-KR" sz="900" dirty="0" smtClean="0"/>
              <a:t>(Power Strips)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dirty="0" smtClean="0"/>
              <a:t>220V, 15A, 4</a:t>
            </a:r>
            <a:r>
              <a:rPr lang="ko-KR" altLang="en-US" sz="900" dirty="0" smtClean="0"/>
              <a:t>구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코드길이 </a:t>
            </a:r>
            <a:r>
              <a:rPr lang="en-US" altLang="ko-KR" sz="900" dirty="0" smtClean="0"/>
              <a:t>1.5m, </a:t>
            </a:r>
            <a:r>
              <a:rPr lang="ko-KR" altLang="en-US" sz="900" dirty="0" smtClean="0"/>
              <a:t>기본 </a:t>
            </a:r>
            <a:r>
              <a:rPr lang="en-US" altLang="ko-KR" sz="900" dirty="0" smtClean="0"/>
              <a:t>1</a:t>
            </a:r>
            <a:r>
              <a:rPr lang="ko-KR" altLang="en-US" sz="900" dirty="0" smtClean="0"/>
              <a:t>개를 제공합니다</a:t>
            </a:r>
            <a:r>
              <a:rPr lang="en-US" altLang="ko-KR" sz="900" dirty="0" smtClean="0"/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/>
              <a:t>팬</a:t>
            </a:r>
            <a:r>
              <a:rPr lang="en-US" altLang="ko-KR" sz="900" dirty="0" smtClean="0"/>
              <a:t>(Fan)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dirty="0" smtClean="0"/>
              <a:t>220V, 1</a:t>
            </a:r>
            <a:r>
              <a:rPr lang="ko-KR" altLang="en-US" sz="900" dirty="0" smtClean="0"/>
              <a:t>팬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코드길이 </a:t>
            </a:r>
            <a:r>
              <a:rPr lang="en-US" altLang="ko-KR" sz="900" dirty="0" smtClean="0"/>
              <a:t>1m, </a:t>
            </a:r>
            <a:r>
              <a:rPr lang="ko-KR" altLang="en-US" sz="900" dirty="0" smtClean="0"/>
              <a:t>기본 </a:t>
            </a:r>
            <a:r>
              <a:rPr lang="en-US" altLang="ko-KR" sz="900" dirty="0" smtClean="0"/>
              <a:t>1</a:t>
            </a:r>
            <a:r>
              <a:rPr lang="ko-KR" altLang="en-US" sz="900" dirty="0" smtClean="0"/>
              <a:t>개를 제공합니다</a:t>
            </a:r>
            <a:r>
              <a:rPr lang="en-US" altLang="ko-KR" sz="900" dirty="0" smtClean="0"/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 smtClean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/>
              <a:t>선반</a:t>
            </a:r>
            <a:r>
              <a:rPr lang="en-US" altLang="ko-KR" sz="900" dirty="0" smtClean="0"/>
              <a:t>(Shelf)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/>
              <a:t>재질은 </a:t>
            </a:r>
            <a:r>
              <a:rPr lang="en-US" altLang="ko-KR" sz="900" dirty="0" smtClean="0"/>
              <a:t>Steel</a:t>
            </a:r>
            <a:r>
              <a:rPr lang="ko-KR" altLang="en-US" sz="900" dirty="0" smtClean="0"/>
              <a:t>이며 전면 좌우에서만 체결</a:t>
            </a:r>
            <a:r>
              <a:rPr lang="en-US" altLang="ko-KR" sz="900" dirty="0" smtClean="0"/>
              <a:t>, D300mm, </a:t>
            </a:r>
            <a:r>
              <a:rPr lang="ko-KR" altLang="en-US" sz="900" dirty="0" smtClean="0"/>
              <a:t>기본 </a:t>
            </a:r>
            <a:r>
              <a:rPr lang="en-US" altLang="ko-KR" sz="900" dirty="0" smtClean="0"/>
              <a:t>1</a:t>
            </a:r>
            <a:r>
              <a:rPr lang="ko-KR" altLang="en-US" sz="900" dirty="0" smtClean="0"/>
              <a:t>개를 제공합니다</a:t>
            </a:r>
            <a:r>
              <a:rPr lang="en-US" altLang="ko-KR" sz="900" dirty="0" smtClean="0"/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 smtClean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/>
              <a:t>바퀴 </a:t>
            </a:r>
            <a:r>
              <a:rPr lang="en-US" altLang="ko-KR" sz="900" dirty="0"/>
              <a:t>(Caster) </a:t>
            </a:r>
            <a:endParaRPr lang="ko-KR" altLang="ko-KR" sz="900" dirty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/>
              <a:t>재질은 우레탄이며 저소음 제품으로 </a:t>
            </a:r>
            <a:r>
              <a:rPr lang="en-US" altLang="ko-KR" sz="900" dirty="0"/>
              <a:t>4</a:t>
            </a:r>
            <a:r>
              <a:rPr lang="ko-KR" altLang="en-US" sz="900" dirty="0"/>
              <a:t>개를 제공합니다</a:t>
            </a:r>
            <a:r>
              <a:rPr lang="en-US" altLang="ko-KR" sz="900" dirty="0"/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/>
              <a:t>전면</a:t>
            </a:r>
            <a:r>
              <a:rPr lang="en-US" altLang="ko-KR" sz="900" dirty="0" smtClean="0"/>
              <a:t>2</a:t>
            </a:r>
            <a:r>
              <a:rPr lang="ko-KR" altLang="en-US" sz="900" dirty="0" smtClean="0"/>
              <a:t>개는 </a:t>
            </a:r>
            <a:r>
              <a:rPr lang="en-US" altLang="ko-KR" sz="900" dirty="0" smtClean="0"/>
              <a:t>Locking Type</a:t>
            </a:r>
            <a:r>
              <a:rPr lang="ko-KR" altLang="en-US" sz="900" dirty="0" smtClean="0"/>
              <a:t>입니다</a:t>
            </a:r>
            <a:r>
              <a:rPr lang="en-US" altLang="ko-KR" sz="900" dirty="0" smtClean="0"/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/>
              <a:t>마감</a:t>
            </a:r>
            <a:r>
              <a:rPr lang="en-US" altLang="ko-KR" sz="900" dirty="0"/>
              <a:t>: </a:t>
            </a:r>
            <a:r>
              <a:rPr lang="ko-KR" altLang="en-US" sz="900" dirty="0"/>
              <a:t>정전 스프레이 도장 </a:t>
            </a:r>
            <a:r>
              <a:rPr lang="en-US" altLang="ko-KR" sz="900" dirty="0"/>
              <a:t>(Finished: Spray Powder Coating)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/>
              <a:t>제품의 전체 도장은 </a:t>
            </a:r>
            <a:r>
              <a:rPr lang="ko-KR" altLang="en-US" sz="900" dirty="0" err="1"/>
              <a:t>분체</a:t>
            </a:r>
            <a:r>
              <a:rPr lang="ko-KR" altLang="en-US" sz="900" dirty="0"/>
              <a:t> 도장으로 하며 백색 계열의 </a:t>
            </a:r>
            <a:r>
              <a:rPr lang="en-US" altLang="ko-KR" sz="900" dirty="0"/>
              <a:t>Pantone 400C</a:t>
            </a:r>
            <a:r>
              <a:rPr lang="ko-KR" altLang="en-US" sz="900" dirty="0"/>
              <a:t>색을 기본으로 제공합니다</a:t>
            </a:r>
            <a:r>
              <a:rPr lang="en-US" altLang="ko-KR" sz="900" dirty="0"/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dirty="0"/>
              <a:t> </a:t>
            </a:r>
            <a:r>
              <a:rPr lang="ko-KR" altLang="en-US" sz="900" dirty="0" err="1"/>
              <a:t>분체는</a:t>
            </a:r>
            <a:r>
              <a:rPr lang="ko-KR" altLang="en-US" sz="900" dirty="0"/>
              <a:t> 고급 제품을 사용하며 신개발 제품을 적용하고 있습니다</a:t>
            </a:r>
            <a:r>
              <a:rPr lang="en-US" altLang="ko-KR" sz="900" dirty="0" smtClean="0"/>
              <a:t>.</a:t>
            </a:r>
            <a:endParaRPr lang="en-US" altLang="ko-KR" sz="900" dirty="0"/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제작 사양</a:t>
            </a:r>
            <a:endParaRPr lang="ko-KR" altLang="en-US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미</a:t>
            </a:r>
            <a:r>
              <a:rPr lang="ko-KR" altLang="en-US" sz="1500" dirty="0" err="1">
                <a:latin typeface="+mn-ea"/>
                <a:ea typeface="+mn-ea"/>
              </a:rPr>
              <a:t>니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HTM560)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/>
              <a:t>멀티탭</a:t>
            </a:r>
            <a:r>
              <a:rPr lang="ko-KR" altLang="en-US" sz="900" dirty="0"/>
              <a:t> </a:t>
            </a:r>
            <a:r>
              <a:rPr lang="en-US" altLang="ko-KR" sz="900" dirty="0"/>
              <a:t>(Power Strips) </a:t>
            </a:r>
            <a:endParaRPr lang="ko-KR" altLang="ko-KR" sz="900" dirty="0"/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110V, 220V, 15A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4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구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6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구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구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코드길이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1.5~2m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 smtClean="0"/>
              <a:t>접지바</a:t>
            </a:r>
            <a:r>
              <a:rPr lang="en-US" altLang="ko-KR" sz="900" dirty="0"/>
              <a:t>(Ground Bar)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/>
              <a:t>랙</a:t>
            </a:r>
            <a:r>
              <a:rPr lang="ko-KR" altLang="en-US" sz="900" dirty="0"/>
              <a:t> 접지를 위해 황동으로 된 </a:t>
            </a:r>
            <a:r>
              <a:rPr lang="en-US" altLang="ko-KR" sz="900" dirty="0"/>
              <a:t>100mm, </a:t>
            </a:r>
            <a:r>
              <a:rPr lang="en-US" altLang="ko-KR" sz="900" dirty="0" smtClean="0"/>
              <a:t>3P </a:t>
            </a:r>
            <a:r>
              <a:rPr lang="ko-KR" altLang="en-US" sz="900" dirty="0" smtClean="0"/>
              <a:t>타입</a:t>
            </a:r>
            <a:endParaRPr lang="en-US" altLang="ko-KR" sz="900" dirty="0" smtClean="0"/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선반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(Shelf)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Steel, </a:t>
            </a:r>
            <a:r>
              <a:rPr lang="en-US" altLang="ko-KR" sz="900" dirty="0"/>
              <a:t>3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00mm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dirty="0"/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기타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기타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랙에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부착하는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엔트리판넬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블랭크판넬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110 Block Panel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등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은 액세서리 파트에서 선택하시면 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en-US" altLang="ko-KR" sz="9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옵션 사항</a:t>
            </a:r>
            <a:r>
              <a:rPr lang="en-US" altLang="ko-KR" dirty="0" smtClean="0"/>
              <a:t>(Options)</a:t>
            </a:r>
            <a:endParaRPr lang="ko-KR" altLang="en-US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미</a:t>
            </a:r>
            <a:r>
              <a:rPr lang="ko-KR" altLang="en-US" sz="1500" dirty="0" err="1">
                <a:latin typeface="+mn-ea"/>
                <a:ea typeface="+mn-ea"/>
              </a:rPr>
              <a:t>니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HTM560)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제품 사진</a:t>
            </a:r>
            <a:r>
              <a:rPr lang="en-US" altLang="ko-KR" dirty="0" smtClean="0"/>
              <a:t>(Product Image)</a:t>
            </a:r>
            <a:endParaRPr lang="ko-KR" altLang="en-US" dirty="0"/>
          </a:p>
        </p:txBody>
      </p:sp>
      <p:pic>
        <p:nvPicPr>
          <p:cNvPr id="1026" name="Picture 2" descr="\\192.168.0.19\Users\Public\김용수 자료교환\카탈로그 제작\사진\사용한사진\원본사진\35페이지\1번사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0" y="2428875"/>
            <a:ext cx="324131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0.19\Users\Public\김용수 자료교환\카탈로그 제작\사진\사용한사진\원본사진\35페이지\2번사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91" y="3258875"/>
            <a:ext cx="3328741" cy="27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부제목 2"/>
          <p:cNvSpPr txBox="1">
            <a:spLocks/>
          </p:cNvSpPr>
          <p:nvPr/>
        </p:nvSpPr>
        <p:spPr>
          <a:xfrm>
            <a:off x="77610" y="116505"/>
            <a:ext cx="2322258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미</a:t>
            </a:r>
            <a:r>
              <a:rPr lang="ko-KR" altLang="en-US" sz="1500" dirty="0" err="1">
                <a:latin typeface="+mn-ea"/>
                <a:ea typeface="+mn-ea"/>
              </a:rPr>
              <a:t>니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HTM560)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1072</Words>
  <Application>Microsoft Office PowerPoint</Application>
  <PresentationFormat>화면 슬라이드 쇼(4:3)</PresentationFormat>
  <Paragraphs>243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맑은 고딕</vt:lpstr>
      <vt:lpstr>서울남산 장체EB</vt:lpstr>
      <vt:lpstr>Arial</vt:lpstr>
      <vt:lpstr>Office 테마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7</cp:revision>
  <dcterms:created xsi:type="dcterms:W3CDTF">2018-04-18T13:08:15Z</dcterms:created>
  <dcterms:modified xsi:type="dcterms:W3CDTF">2019-03-27T04:34:50Z</dcterms:modified>
</cp:coreProperties>
</file>