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1" r:id="rId17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4" autoAdjust="0"/>
    <p:restoredTop sz="94660"/>
  </p:normalViewPr>
  <p:slideViewPr>
    <p:cSldViewPr showGuides="1">
      <p:cViewPr varScale="1">
        <p:scale>
          <a:sx n="83" d="100"/>
          <a:sy n="83" d="100"/>
        </p:scale>
        <p:origin x="2910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9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8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 userDrawn="1"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smtClean="0"/>
              <a:t>제품 제안서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2" name="부제목 2"/>
          <p:cNvSpPr txBox="1">
            <a:spLocks/>
          </p:cNvSpPr>
          <p:nvPr userDrawn="1"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+mn-lt"/>
              </a:rPr>
              <a:t>2018. 4. </a:t>
            </a:r>
            <a:endParaRPr lang="ko-KR" altLang="en-US" sz="1600" b="0" dirty="0">
              <a:latin typeface="+mn-lt"/>
            </a:endParaRPr>
          </a:p>
        </p:txBody>
      </p:sp>
      <p:sp>
        <p:nvSpPr>
          <p:cNvPr id="13" name="부제목 2"/>
          <p:cNvSpPr txBox="1">
            <a:spLocks/>
          </p:cNvSpPr>
          <p:nvPr userDrawn="1"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+mn-lt"/>
              </a:rPr>
              <a:t>하이테크랙</a:t>
            </a:r>
            <a:endParaRPr lang="ko-KR" altLang="en-US" sz="1800" b="0" dirty="0">
              <a:latin typeface="+mn-lt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196752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제품명</a:t>
            </a:r>
            <a:r>
              <a:rPr lang="en-US" altLang="ko-KR" dirty="0" smtClean="0"/>
              <a:t>: SERVER RACK</a:t>
            </a:r>
          </a:p>
          <a:p>
            <a:r>
              <a:rPr lang="ko-KR" altLang="en-US" dirty="0" smtClean="0"/>
              <a:t>모델명</a:t>
            </a:r>
            <a:r>
              <a:rPr lang="en-US" altLang="ko-KR" dirty="0" smtClean="0"/>
              <a:t>: HTS1000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75215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부제목 2"/>
          <p:cNvSpPr txBox="1">
            <a:spLocks/>
          </p:cNvSpPr>
          <p:nvPr userDrawn="1"/>
        </p:nvSpPr>
        <p:spPr>
          <a:xfrm>
            <a:off x="1910823" y="1979712"/>
            <a:ext cx="3036354" cy="482453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포장 및 납품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85458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dirty="0" smtClean="0">
                <a:latin typeface="+mn-ea"/>
                <a:ea typeface="+mn-ea"/>
              </a:rPr>
              <a:t>제품 제안서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+mn-lt"/>
              </a:rPr>
              <a:t>2019. </a:t>
            </a:r>
            <a:r>
              <a:rPr lang="en-US" altLang="ko-KR" sz="1600" dirty="0">
                <a:latin typeface="+mn-lt"/>
              </a:rPr>
              <a:t>3</a:t>
            </a:r>
            <a:r>
              <a:rPr lang="en-US" altLang="ko-KR" sz="1600" b="0" dirty="0" smtClean="0">
                <a:latin typeface="+mn-lt"/>
              </a:rPr>
              <a:t>. </a:t>
            </a:r>
            <a:endParaRPr lang="ko-KR" altLang="en-US" sz="1600" b="0" dirty="0">
              <a:latin typeface="+mn-lt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+mn-ea"/>
                <a:ea typeface="+mn-ea"/>
              </a:rPr>
              <a:t>하이테크랙</a:t>
            </a:r>
            <a:endParaRPr lang="ko-KR" altLang="en-US" sz="1800" b="0" dirty="0">
              <a:latin typeface="+mn-ea"/>
              <a:ea typeface="+mn-ea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028700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제품명</a:t>
            </a:r>
            <a:r>
              <a:rPr lang="en-US" altLang="ko-KR" dirty="0" smtClean="0">
                <a:latin typeface="+mn-ea"/>
                <a:ea typeface="+mn-ea"/>
              </a:rPr>
              <a:t>: </a:t>
            </a:r>
            <a:r>
              <a:rPr lang="ko-KR" altLang="en-US" dirty="0" err="1" smtClean="0">
                <a:latin typeface="+mn-ea"/>
                <a:ea typeface="+mn-ea"/>
              </a:rPr>
              <a:t>통합배</a:t>
            </a:r>
            <a:r>
              <a:rPr lang="ko-KR" altLang="en-US" dirty="0" err="1">
                <a:latin typeface="+mn-ea"/>
                <a:ea typeface="+mn-ea"/>
              </a:rPr>
              <a:t>선</a:t>
            </a:r>
            <a:r>
              <a:rPr lang="ko-KR" altLang="en-US" dirty="0" err="1" smtClean="0">
                <a:latin typeface="+mn-ea"/>
                <a:ea typeface="+mn-ea"/>
              </a:rPr>
              <a:t>랙</a:t>
            </a:r>
            <a:r>
              <a:rPr lang="en-US" altLang="ko-KR" dirty="0" smtClean="0">
                <a:latin typeface="+mn-ea"/>
                <a:ea typeface="+mn-ea"/>
              </a:rPr>
              <a:t>(Cable Rack)</a:t>
            </a:r>
          </a:p>
          <a:p>
            <a:r>
              <a:rPr lang="ko-KR" altLang="en-US" dirty="0" smtClean="0">
                <a:latin typeface="+mn-ea"/>
                <a:ea typeface="+mn-ea"/>
              </a:rPr>
              <a:t>모델명</a:t>
            </a:r>
            <a:r>
              <a:rPr lang="en-US" altLang="ko-KR" dirty="0" smtClean="0">
                <a:latin typeface="+mn-ea"/>
                <a:ea typeface="+mn-ea"/>
              </a:rPr>
              <a:t>: HTC750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705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 사진</a:t>
            </a:r>
            <a:r>
              <a:rPr lang="en-US" altLang="ko-KR" dirty="0" smtClean="0"/>
              <a:t>(Product Image)</a:t>
            </a:r>
            <a:endParaRPr lang="ko-KR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48" y="1547734"/>
            <a:ext cx="3159652" cy="54319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984" y="1547497"/>
            <a:ext cx="3375403" cy="535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(2D)</a:t>
            </a:r>
            <a:endParaRPr lang="ko-KR" altLang="en-US" dirty="0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970" r="29000" b="2485"/>
          <a:stretch/>
        </p:blipFill>
        <p:spPr>
          <a:xfrm>
            <a:off x="980728" y="1459291"/>
            <a:ext cx="4789103" cy="68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(3D)</a:t>
            </a:r>
            <a:endParaRPr lang="ko-KR" altLang="en-US" dirty="0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21788" r="31100" b="15849"/>
          <a:stretch/>
        </p:blipFill>
        <p:spPr>
          <a:xfrm>
            <a:off x="802175" y="1835696"/>
            <a:ext cx="5219113" cy="59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721613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세부 이미지</a:t>
            </a:r>
            <a:r>
              <a:rPr lang="en-US" altLang="ko-KR" dirty="0" smtClean="0"/>
              <a:t>(Detail</a:t>
            </a:r>
            <a:r>
              <a:rPr lang="en-US" altLang="ko-KR" baseline="0" dirty="0" smtClean="0"/>
              <a:t> Feature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88" y="1219217"/>
            <a:ext cx="2853215" cy="190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492" y="1578473"/>
            <a:ext cx="2310492" cy="15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056" y="3978590"/>
            <a:ext cx="2171347" cy="14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56" y="6488856"/>
            <a:ext cx="2348213" cy="156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6947" y="5523862"/>
            <a:ext cx="2016224" cy="288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1556" y="31213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디자</a:t>
            </a:r>
            <a:r>
              <a:rPr lang="ko-KR" altLang="en-US" sz="1200" dirty="0"/>
              <a:t>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부드럽고 미려한 라운드</a:t>
            </a:r>
            <a:endParaRPr lang="ko-KR" alt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451556" y="5575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접지바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옵션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100mm, 3P Type</a:t>
            </a:r>
            <a:endParaRPr lang="ko-KR" alt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1556" y="799911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마운트바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용도에 따라 앞뒤로 이동 가능</a:t>
            </a:r>
            <a:endParaRPr lang="en-US" altLang="ko-KR" sz="800" dirty="0" smtClean="0"/>
          </a:p>
          <a:p>
            <a:r>
              <a:rPr lang="en-US" altLang="ko-KR" sz="800" dirty="0" smtClean="0"/>
              <a:t>(</a:t>
            </a:r>
            <a:r>
              <a:rPr lang="ko-KR" altLang="en-US" sz="800" dirty="0" smtClean="0"/>
              <a:t>기본 </a:t>
            </a:r>
            <a:r>
              <a:rPr lang="en-US" altLang="ko-KR" sz="800" dirty="0" smtClean="0"/>
              <a:t>120mm</a:t>
            </a:r>
            <a:r>
              <a:rPr lang="ko-KR" altLang="en-US" sz="800" dirty="0" smtClean="0"/>
              <a:t>로 </a:t>
            </a:r>
            <a:r>
              <a:rPr lang="ko-KR" altLang="en-US" sz="800" dirty="0" err="1" smtClean="0"/>
              <a:t>세팅</a:t>
            </a:r>
            <a:r>
              <a:rPr lang="en-US" altLang="ko-KR" sz="800" dirty="0" smtClean="0"/>
              <a:t>)</a:t>
            </a:r>
            <a:r>
              <a:rPr lang="ko-KR" altLang="en-US" sz="800" dirty="0" smtClean="0"/>
              <a:t> </a:t>
            </a:r>
            <a:endParaRPr lang="ko-KR" alt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8492" y="312136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선반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옵션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전면 </a:t>
            </a:r>
            <a:r>
              <a:rPr lang="en-US" altLang="ko-KR" sz="800" dirty="0" smtClean="0"/>
              <a:t>2Point </a:t>
            </a:r>
            <a:r>
              <a:rPr lang="ko-KR" altLang="en-US" sz="800" dirty="0" smtClean="0"/>
              <a:t>체결하여 튼튼하게 고정</a:t>
            </a:r>
            <a:endParaRPr lang="en-US" altLang="ko-KR" sz="800" dirty="0"/>
          </a:p>
          <a:p>
            <a:r>
              <a:rPr lang="ko-KR" altLang="en-US" sz="800" dirty="0" smtClean="0"/>
              <a:t>위치 조절 가능</a:t>
            </a:r>
            <a:endParaRPr lang="ko-KR" alt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8492" y="557581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Side Cable Bracket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원활한 케이블링을 위한 </a:t>
            </a:r>
            <a:r>
              <a:rPr lang="ko-KR" altLang="en-US" sz="800" dirty="0" err="1" smtClean="0"/>
              <a:t>브라켓</a:t>
            </a:r>
            <a:r>
              <a:rPr lang="ko-KR" altLang="en-US" sz="800" dirty="0" smtClean="0"/>
              <a:t> 제공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818492" y="805433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베이</a:t>
            </a:r>
            <a:r>
              <a:rPr lang="ko-KR" altLang="en-US" sz="1200" dirty="0"/>
              <a:t>스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바퀴와 </a:t>
            </a:r>
            <a:r>
              <a:rPr lang="ko-KR" altLang="en-US" sz="800" dirty="0" err="1" smtClean="0"/>
              <a:t>절연푸트</a:t>
            </a:r>
            <a:r>
              <a:rPr lang="ko-KR" altLang="en-US" sz="800" dirty="0" smtClean="0"/>
              <a:t> 포함</a:t>
            </a:r>
            <a:endParaRPr lang="ko-KR" altLang="en-US" sz="800" dirty="0"/>
          </a:p>
        </p:txBody>
      </p:sp>
      <p:cxnSp>
        <p:nvCxnSpPr>
          <p:cNvPr id="37" name="직선 연결선 36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손은주\Users\Public\김용수 자료교환\카탈로그 제작\사진\사용한사진\접지바 100미리(수정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5" t="45165" r="33902" b="20317"/>
          <a:stretch/>
        </p:blipFill>
        <p:spPr bwMode="auto">
          <a:xfrm>
            <a:off x="418452" y="4098393"/>
            <a:ext cx="2176620" cy="14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419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 방법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(Packing)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포장은 제품 전체에 비닐을 씌운 후 골판지 박스로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골판지 박스 겉 표지에는 주문자의 별도 요구사항이 없을 경우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인투알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기본 인쇄 도안으로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유리의 경우 빨간색으로 된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“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”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스티커를 전면에 부착합니다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품명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규격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제조일자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제조사 연락처 등이 필요할 경우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(Delivery)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장소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주문자의 요구 주소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조건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현장 납품 및 위치 고정 등은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포장 및 납품</a:t>
            </a:r>
            <a:r>
              <a:rPr lang="en-US" altLang="ko-KR" dirty="0" smtClean="0"/>
              <a:t>(Packing</a:t>
            </a:r>
            <a:r>
              <a:rPr lang="en-US" altLang="ko-KR" baseline="0" dirty="0" smtClean="0"/>
              <a:t>, Delivery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13"/>
          <p:cNvSpPr txBox="1">
            <a:spLocks/>
          </p:cNvSpPr>
          <p:nvPr/>
        </p:nvSpPr>
        <p:spPr>
          <a:xfrm>
            <a:off x="368300" y="1376645"/>
            <a:ext cx="6121400" cy="319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1"/>
                </a:solidFill>
                <a:latin typeface="맑은 고딕" pitchFamily="50" charset="-127"/>
              </a:rPr>
              <a:t>하자 보증</a:t>
            </a:r>
            <a:endParaRPr lang="ko-KR" altLang="ko-KR" sz="11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하자 보증 기간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: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 후 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1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년 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납품한 제품의 전기적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기계적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재료 등 제품 자체 결함 발생 시 공급자가 직접 방문하여 해당 제품을 정품으로 무상으로 교체함을 원칙으로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공급자는 본 제품에 대해 주문자의 지원 요청이 있을 경우는 품질관리 및 고객만족을 위해 적극적이고 신속하게 처리토록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13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하자 보증</a:t>
            </a:r>
            <a:r>
              <a:rPr lang="en-US" altLang="ko-KR" dirty="0" smtClean="0"/>
              <a:t>(Warranty)</a:t>
            </a:r>
            <a:endParaRPr lang="ko-KR" altLang="en-US" dirty="0"/>
          </a:p>
        </p:txBody>
      </p:sp>
      <p:sp>
        <p:nvSpPr>
          <p:cNvPr id="18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46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부제목 2"/>
          <p:cNvSpPr txBox="1">
            <a:spLocks/>
          </p:cNvSpPr>
          <p:nvPr/>
        </p:nvSpPr>
        <p:spPr>
          <a:xfrm>
            <a:off x="1910823" y="1979712"/>
            <a:ext cx="3036354" cy="446449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2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 txBox="1">
            <a:spLocks/>
          </p:cNvSpPr>
          <p:nvPr/>
        </p:nvSpPr>
        <p:spPr>
          <a:xfrm>
            <a:off x="368300" y="1376645"/>
            <a:ext cx="6121400" cy="6003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적용 범위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>
                <a:latin typeface="맑은 고딕" pitchFamily="50" charset="-127"/>
              </a:rPr>
              <a:t>본 </a:t>
            </a:r>
            <a:r>
              <a:rPr lang="ko-KR" altLang="en-US" sz="900" dirty="0" smtClean="0">
                <a:latin typeface="맑은 고딕" pitchFamily="50" charset="-127"/>
              </a:rPr>
              <a:t>제품은 통합배선 설비의 </a:t>
            </a:r>
            <a:r>
              <a:rPr lang="en-US" altLang="ko-KR" sz="900" dirty="0" smtClean="0">
                <a:latin typeface="맑은 고딕" pitchFamily="50" charset="-127"/>
              </a:rPr>
              <a:t>MDF, IDF</a:t>
            </a:r>
            <a:r>
              <a:rPr lang="ko-KR" altLang="en-US" sz="900" dirty="0" smtClean="0">
                <a:latin typeface="맑은 고딕" pitchFamily="50" charset="-127"/>
              </a:rPr>
              <a:t>실의 </a:t>
            </a:r>
            <a:r>
              <a:rPr lang="en-US" altLang="ko-KR" sz="900" dirty="0" smtClean="0">
                <a:latin typeface="맑은 고딕" pitchFamily="50" charset="-127"/>
              </a:rPr>
              <a:t>VOICE, DATA </a:t>
            </a:r>
            <a:r>
              <a:rPr lang="ko-KR" altLang="en-US" sz="900" dirty="0" smtClean="0">
                <a:latin typeface="맑은 고딕" pitchFamily="50" charset="-127"/>
              </a:rPr>
              <a:t>통신장비를 </a:t>
            </a:r>
            <a:r>
              <a:rPr lang="ko-KR" altLang="en-US" sz="900" dirty="0">
                <a:latin typeface="맑은 고딕" pitchFamily="50" charset="-127"/>
              </a:rPr>
              <a:t>실장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운용하는데 적합한 제품입니다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>
                <a:latin typeface="맑은 고딕" pitchFamily="50" charset="-127"/>
              </a:rPr>
              <a:t>본 제품은 </a:t>
            </a:r>
            <a:r>
              <a:rPr lang="ko-KR" altLang="en-US" sz="900" dirty="0" smtClean="0">
                <a:latin typeface="맑은 고딕" pitchFamily="50" charset="-127"/>
              </a:rPr>
              <a:t>케이블의 인출이 원활하게 제작된 제품입니다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제품의 적용 제품은 각종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통합배선 설비인 네트워크장비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PATCH PANEL, 110 BLOCK PANEL, FDF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실장에 적합한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본 제품은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DATA MDF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장비인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FDF, SWITCH, HUB, PATCH PANEL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실장에 적합한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본 제품은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VOICE MDF, IDF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장비인 국선보호기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110 BLOCK PANEL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실장에 적합한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본 제품은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SWITCH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HUB, ROUTER, FDF,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광 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PATCH PANEL, 110 BLOCK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통합배선 설비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네트워크 장비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전송장비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CCTV,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방송장비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등 중요 통신 장비 시설에 대한 보관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운용 장비인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RACK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제품에 대하여 적용합니다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</a:rPr>
              <a:t>제품은 귀사의 통신 장비 운용에 가장 적합한 제품으로 제안합니다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프로젝트에 가장 적합한 규격과 제작 사양으로 본 제품을 제안합니다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용도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사용처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: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종합센터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통합센터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전산실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통신실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정보처리실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MDF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IDF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상황실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방재실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등등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dirty="0"/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MDF,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IDF</a:t>
            </a:r>
            <a:r>
              <a:rPr lang="ko-KR" altLang="en-US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의 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DATA, VOICE</a:t>
            </a:r>
            <a:r>
              <a:rPr lang="ko-KR" altLang="en-US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를 통합 또는 개별로 운용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접선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분해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회선증설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정리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식별관리 등 관리 운영을 용이하게 할 용도로 사용되는 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INDOOR</a:t>
            </a:r>
            <a:r>
              <a:rPr lang="ko-KR" altLang="en-US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용 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CABINET RACK</a:t>
            </a:r>
            <a:r>
              <a:rPr lang="ko-KR" altLang="en-US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입니다</a:t>
            </a:r>
            <a:r>
              <a:rPr lang="en-US" altLang="ko-KR" sz="900" b="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네트워크장비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DATA, VOICE,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무선통신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중계통신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,TELECOM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ELECTRONICAL,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전송장비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방송장비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 등 각종 장비류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들을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RACK MOUNTING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하는데 사용하는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INDOOR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용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각종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방송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통신 장비들에 대해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안정적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운용을 위한 장비 실장용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각종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케이블 류에 대한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효율적인 관리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보관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유지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보수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할 수 있는 용도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광케이블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UTP,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패치코드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전원 케이블 등 각종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케이블들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의 효율적인 접선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분배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회선증설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정리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식별관리 등 관리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운영을 용이하게 할 용도 등에 따라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적합한 옵션을 적용하여 선택적으로 사용되는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INDOOR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용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900" b="0" dirty="0" smtClean="0">
              <a:latin typeface="+mn-ea"/>
              <a:ea typeface="+mn-ea"/>
            </a:endParaRPr>
          </a:p>
        </p:txBody>
      </p:sp>
      <p:sp>
        <p:nvSpPr>
          <p:cNvPr id="15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적용 범위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용도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400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13"/>
          <p:cNvSpPr txBox="1">
            <a:spLocks/>
          </p:cNvSpPr>
          <p:nvPr/>
        </p:nvSpPr>
        <p:spPr>
          <a:xfrm>
            <a:off x="368300" y="1376645"/>
            <a:ext cx="6121400" cy="5355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적용 규격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국제규격</a:t>
            </a:r>
            <a:endParaRPr lang="en-US" altLang="ko-KR" dirty="0" smtClean="0"/>
          </a:p>
          <a:p>
            <a:r>
              <a:rPr lang="en-US" altLang="ko-KR" dirty="0" smtClean="0"/>
              <a:t>IEC 297-1,2,3</a:t>
            </a:r>
          </a:p>
          <a:p>
            <a:r>
              <a:rPr lang="en-US" altLang="ko-KR" dirty="0" smtClean="0"/>
              <a:t>EIA/ECA 310-E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19” </a:t>
            </a:r>
            <a:r>
              <a:rPr lang="ko-KR" altLang="en-US" dirty="0" err="1" smtClean="0"/>
              <a:t>실장폭</a:t>
            </a:r>
            <a:endParaRPr lang="en-US" altLang="ko-KR" dirty="0" smtClean="0"/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483.4mm</a:t>
            </a:r>
          </a:p>
          <a:p>
            <a:r>
              <a:rPr lang="en-US" altLang="ko-KR" dirty="0" smtClean="0"/>
              <a:t>465</a:t>
            </a:r>
            <a:r>
              <a:rPr lang="en-US" altLang="ko-KR" sz="900" dirty="0" smtClean="0">
                <a:latin typeface="맑은 고딕" pitchFamily="50" charset="-127"/>
              </a:rPr>
              <a:t> ± 1.6mm</a:t>
            </a:r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450mm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재질 및 후처리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철판 재질</a:t>
            </a:r>
            <a:r>
              <a:rPr lang="en-US" altLang="ko-KR" dirty="0" smtClean="0"/>
              <a:t>: KS D 3512</a:t>
            </a:r>
          </a:p>
          <a:p>
            <a:r>
              <a:rPr lang="ko-KR" altLang="en-US" dirty="0" smtClean="0"/>
              <a:t>알루미늄 재질</a:t>
            </a:r>
            <a:r>
              <a:rPr lang="en-US" altLang="ko-KR" dirty="0" smtClean="0"/>
              <a:t>: AL6063-T5</a:t>
            </a:r>
          </a:p>
          <a:p>
            <a:r>
              <a:rPr lang="ko-KR" altLang="en-US" dirty="0" smtClean="0"/>
              <a:t>피막두께</a:t>
            </a:r>
            <a:r>
              <a:rPr lang="en-US" altLang="ko-KR" dirty="0" smtClean="0"/>
              <a:t>: 6</a:t>
            </a:r>
            <a:r>
              <a:rPr lang="en-US" altLang="ko-KR" sz="900" dirty="0" smtClean="0">
                <a:latin typeface="맑은 고딕" pitchFamily="50" charset="-127"/>
              </a:rPr>
              <a:t>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방법</a:t>
            </a:r>
            <a:r>
              <a:rPr lang="en-US" altLang="ko-KR" sz="900" dirty="0" smtClean="0">
                <a:latin typeface="맑은 고딕" pitchFamily="50" charset="-127"/>
              </a:rPr>
              <a:t>: </a:t>
            </a:r>
            <a:r>
              <a:rPr lang="ko-KR" altLang="en-US" sz="900" dirty="0" smtClean="0">
                <a:latin typeface="맑은 고딕" pitchFamily="50" charset="-127"/>
              </a:rPr>
              <a:t>정전 스프레이 </a:t>
            </a:r>
            <a:r>
              <a:rPr lang="ko-KR" altLang="en-US" sz="900" dirty="0" err="1" smtClean="0">
                <a:latin typeface="맑은 고딕" pitchFamily="50" charset="-127"/>
              </a:rPr>
              <a:t>도장법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두께</a:t>
            </a:r>
            <a:r>
              <a:rPr lang="en-US" altLang="ko-KR" sz="900" dirty="0" smtClean="0">
                <a:latin typeface="맑은 고딕" pitchFamily="50" charset="-127"/>
              </a:rPr>
              <a:t>: 50㎛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환경 조건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주위 온도</a:t>
            </a:r>
            <a:r>
              <a:rPr lang="en-US" altLang="ko-KR" dirty="0" smtClean="0"/>
              <a:t>: -10</a:t>
            </a:r>
            <a:r>
              <a:rPr lang="ko-KR" altLang="en-US" dirty="0" smtClean="0"/>
              <a:t>도</a:t>
            </a:r>
            <a:r>
              <a:rPr lang="en-US" altLang="ko-KR" dirty="0" smtClean="0"/>
              <a:t> ~ 50</a:t>
            </a:r>
            <a:r>
              <a:rPr lang="ko-KR" altLang="en-US" dirty="0" smtClean="0"/>
              <a:t>도</a:t>
            </a:r>
            <a:endParaRPr lang="en-US" altLang="ko-KR" dirty="0" smtClean="0"/>
          </a:p>
          <a:p>
            <a:r>
              <a:rPr lang="ko-KR" altLang="en-US" dirty="0" smtClean="0"/>
              <a:t>상대 습도</a:t>
            </a:r>
            <a:r>
              <a:rPr lang="en-US" altLang="ko-KR" dirty="0" smtClean="0"/>
              <a:t>: 90% </a:t>
            </a:r>
            <a:r>
              <a:rPr lang="ko-KR" altLang="en-US" dirty="0" smtClean="0"/>
              <a:t>이하</a:t>
            </a:r>
            <a:endParaRPr lang="en-US" altLang="ko-KR" dirty="0" smtClean="0"/>
          </a:p>
          <a:p>
            <a:r>
              <a:rPr lang="ko-KR" altLang="en-US" dirty="0" smtClean="0"/>
              <a:t>설치 장소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좌우 최소 </a:t>
            </a:r>
            <a:r>
              <a:rPr lang="en-US" altLang="ko-KR" dirty="0" smtClean="0"/>
              <a:t>2~3m </a:t>
            </a:r>
            <a:r>
              <a:rPr lang="ko-KR" altLang="en-US" dirty="0" smtClean="0"/>
              <a:t>공간이 필요하며 표면이 고르고 분진이 적은 실내</a:t>
            </a:r>
            <a:endParaRPr lang="en-US" altLang="ko-KR" dirty="0" smtClean="0"/>
          </a:p>
          <a:p>
            <a:r>
              <a:rPr lang="ko-KR" altLang="en-US" dirty="0" err="1" smtClean="0"/>
              <a:t>랙의</a:t>
            </a:r>
            <a:r>
              <a:rPr lang="ko-KR" altLang="en-US" dirty="0" smtClean="0"/>
              <a:t> 하중을 견딜 수 있는 </a:t>
            </a:r>
            <a:r>
              <a:rPr lang="en-US" altLang="ko-KR" dirty="0" smtClean="0"/>
              <a:t>Access Floor </a:t>
            </a:r>
            <a:r>
              <a:rPr lang="ko-KR" altLang="en-US" dirty="0" smtClean="0"/>
              <a:t>또는 콘크리트 구조물 위</a:t>
            </a:r>
            <a:endParaRPr lang="en-US" altLang="ko-KR" dirty="0" smtClean="0"/>
          </a:p>
          <a:p>
            <a:r>
              <a:rPr lang="ko-KR" altLang="en-US" dirty="0" smtClean="0"/>
              <a:t>내부를 식별할 수 있는 조명이 설치된 실내</a:t>
            </a:r>
            <a:endParaRPr lang="en-US" altLang="ko-KR" dirty="0" smtClean="0"/>
          </a:p>
        </p:txBody>
      </p:sp>
      <p:sp>
        <p:nvSpPr>
          <p:cNvPr id="9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/>
              <a:t>적용 규격</a:t>
            </a:r>
            <a:endParaRPr lang="ko-KR" altLang="en-US" dirty="0"/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98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78846"/>
              </p:ext>
            </p:extLst>
          </p:nvPr>
        </p:nvGraphicFramePr>
        <p:xfrm>
          <a:off x="368297" y="1758768"/>
          <a:ext cx="6121406" cy="271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6"/>
                <a:gridCol w="1300798"/>
                <a:gridCol w="765176"/>
                <a:gridCol w="535622"/>
                <a:gridCol w="765176"/>
                <a:gridCol w="765176"/>
                <a:gridCol w="765176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품목 코드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높이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(H)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U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깊이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(D)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넓이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(W)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Weight</a:t>
                      </a:r>
                      <a:endParaRPr lang="ko-KR" altLang="en-US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HTC7570-40A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2000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750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600(19”)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HTC7570-36A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1800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36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58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HTC7570-31A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1600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53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HTC7570-27A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1400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27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48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HTC7570-22A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1200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HTC7570-18A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1000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37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HTC7570-13A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800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586220" y="1475656"/>
            <a:ext cx="2074168" cy="259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U(unit)=1U=44.45mm / Size=mm, kg</a:t>
            </a:r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</a:t>
            </a:r>
            <a:r>
              <a:rPr lang="en-US" altLang="ko-KR" baseline="0" dirty="0" smtClean="0"/>
              <a:t> List(</a:t>
            </a:r>
            <a:r>
              <a:rPr lang="ko-KR" altLang="en-US" baseline="0" dirty="0" err="1" smtClean="0"/>
              <a:t>구성품</a:t>
            </a:r>
            <a:r>
              <a:rPr lang="ko-KR" altLang="en-US" baseline="0" dirty="0" smtClean="0"/>
              <a:t> 내역</a:t>
            </a:r>
            <a:r>
              <a:rPr lang="en-US" altLang="ko-KR" baseline="0" dirty="0" smtClean="0"/>
              <a:t>)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 List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91644"/>
              </p:ext>
            </p:extLst>
          </p:nvPr>
        </p:nvGraphicFramePr>
        <p:xfrm>
          <a:off x="368301" y="1763683"/>
          <a:ext cx="6121398" cy="373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4"/>
                <a:gridCol w="1989454"/>
                <a:gridCol w="2372042"/>
                <a:gridCol w="535622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Part Name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재질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규격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수량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메인프레임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(Main Frame)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baseline="0" dirty="0" smtClean="0">
                          <a:latin typeface="맑은 고딕" pitchFamily="50" charset="-127"/>
                          <a:ea typeface="+mn-ea"/>
                        </a:rPr>
                        <a:t>알루미늄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(Front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강화유리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잠금장치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옆문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(Side Panel)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슬라이드래치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타입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(Rear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하단 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Air Vent, Push Button Type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마운트바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(Mount Bar)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알루미늄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Slim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Nut Type, Unit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표시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멀티탭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(Power Strips) 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 15A,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4~6Ways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(Fan) </a:t>
                      </a:r>
                      <a:endParaRPr lang="ko-KR" altLang="en-US" sz="9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코드길이 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1.5m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사이드케이블브라켓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알루미늄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랙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옆면 케이블 </a:t>
                      </a:r>
                      <a:r>
                        <a:rPr lang="ko-KR" altLang="en-US" sz="9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정리대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2~6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바퀴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(Caster)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우레탄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2.5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인치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수평조절나사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(Foot)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Steel, 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절연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M12.7mm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smtClean="0">
                <a:latin typeface="+mn-ea"/>
                <a:ea typeface="+mn-ea"/>
              </a:rPr>
              <a:t>메인 프레임</a:t>
            </a:r>
            <a:r>
              <a:rPr lang="en-US" altLang="ko-KR" sz="900" dirty="0" smtClean="0">
                <a:latin typeface="+mn-ea"/>
                <a:ea typeface="+mn-ea"/>
              </a:rPr>
              <a:t>(Main Frame)</a:t>
            </a:r>
          </a:p>
          <a:p>
            <a:r>
              <a:rPr lang="ko-KR" altLang="en-US" sz="900" dirty="0" smtClean="0">
                <a:latin typeface="+mn-ea"/>
                <a:ea typeface="+mn-ea"/>
              </a:rPr>
              <a:t>재질은 알루미늄</a:t>
            </a:r>
            <a:r>
              <a:rPr lang="ko-KR" altLang="en-US" sz="900" dirty="0" smtClean="0"/>
              <a:t>이며 압출구조로 </a:t>
            </a:r>
            <a:r>
              <a:rPr lang="ko-KR" altLang="en-US" sz="900" dirty="0" smtClean="0">
                <a:latin typeface="+mn-ea"/>
                <a:ea typeface="+mn-ea"/>
              </a:rPr>
              <a:t>외관이 라운드타입으로 미려하게 제작되어 있습니다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endParaRPr lang="en-US" altLang="ko-KR" sz="900" dirty="0" smtClean="0">
              <a:latin typeface="+mn-ea"/>
              <a:ea typeface="+mn-ea"/>
            </a:endParaRPr>
          </a:p>
          <a:p>
            <a:r>
              <a:rPr lang="ko-KR" altLang="en-US" sz="900" b="0" dirty="0" err="1" smtClean="0">
                <a:latin typeface="+mn-ea"/>
                <a:ea typeface="+mn-ea"/>
              </a:rPr>
              <a:t>탑판넬</a:t>
            </a:r>
            <a:r>
              <a:rPr lang="en-US" altLang="ko-KR" sz="900" b="0" dirty="0" smtClean="0">
                <a:latin typeface="+mn-ea"/>
                <a:ea typeface="+mn-ea"/>
              </a:rPr>
              <a:t>(Top Panel)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latin typeface="+mn-ea"/>
                <a:ea typeface="+mn-ea"/>
              </a:rPr>
              <a:t>재질은 합성수지이며 일체형으로 제작</a:t>
            </a:r>
            <a:r>
              <a:rPr lang="en-US" altLang="ko-KR" sz="900" b="0" dirty="0" smtClean="0"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팬부위는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타공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되어 있습니다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(Front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</a:t>
            </a:r>
            <a:r>
              <a:rPr lang="en-US" altLang="ko-KR" sz="900" dirty="0">
                <a:latin typeface="맑은 고딕" pitchFamily="50" charset="-127"/>
              </a:rPr>
              <a:t>5.0T </a:t>
            </a:r>
            <a:r>
              <a:rPr lang="ko-KR" altLang="en-US" sz="900" dirty="0">
                <a:latin typeface="맑은 고딕" pitchFamily="50" charset="-127"/>
              </a:rPr>
              <a:t>강화유리로 제작하였습니다 </a:t>
            </a:r>
            <a:endParaRPr lang="en-US" altLang="ko-KR" sz="900" dirty="0" smtClean="0">
              <a:latin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>
                <a:latin typeface="맑은 고딕" pitchFamily="50" charset="-127"/>
              </a:rPr>
              <a:t>랙</a:t>
            </a:r>
            <a:r>
              <a:rPr lang="ko-KR" altLang="en-US" sz="900" dirty="0">
                <a:latin typeface="맑은 고딕" pitchFamily="50" charset="-127"/>
              </a:rPr>
              <a:t> 전면 모니터링을 위해 연한 갈색 강화유리로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ko-KR" altLang="en-US" sz="900" dirty="0" err="1" smtClean="0">
                <a:latin typeface="맑은 고딕" pitchFamily="50" charset="-127"/>
              </a:rPr>
              <a:t>힌지</a:t>
            </a:r>
            <a:r>
              <a:rPr lang="en-US" altLang="ko-KR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옆문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(Side Panel)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이며 쉬운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이탈착을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위해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슬라이드래치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타입으로 제작하였습니다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(Rear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</a:t>
            </a:r>
            <a:r>
              <a:rPr lang="en-US" altLang="ko-KR" sz="900" dirty="0">
                <a:latin typeface="맑은 고딕" pitchFamily="50" charset="-127"/>
              </a:rPr>
              <a:t>Steel</a:t>
            </a:r>
            <a:r>
              <a:rPr lang="ko-KR" altLang="en-US" sz="900" dirty="0">
                <a:latin typeface="맑은 고딕" pitchFamily="50" charset="-127"/>
              </a:rPr>
              <a:t>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>
                <a:latin typeface="맑은 고딕" pitchFamily="50" charset="-127"/>
              </a:rPr>
              <a:t>랙</a:t>
            </a:r>
            <a:r>
              <a:rPr lang="ko-KR" altLang="en-US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내부의 통풍을 고려하여 하단을 </a:t>
            </a:r>
            <a:r>
              <a:rPr lang="ko-KR" altLang="en-US" sz="900" dirty="0" err="1">
                <a:latin typeface="맑은 고딕" pitchFamily="50" charset="-127"/>
              </a:rPr>
              <a:t>타공으로</a:t>
            </a:r>
            <a:r>
              <a:rPr lang="ko-KR" altLang="en-US" sz="900" dirty="0">
                <a:latin typeface="맑은 고딕" pitchFamily="50" charset="-127"/>
              </a:rPr>
              <a:t>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en-US" altLang="ko-KR" sz="900" dirty="0">
                <a:latin typeface="맑은 고딕" pitchFamily="50" charset="-127"/>
              </a:rPr>
              <a:t>L-Pin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>
                <a:latin typeface="맑은 고딕" pitchFamily="50" charset="-127"/>
              </a:rPr>
              <a:t>푸쉬</a:t>
            </a:r>
            <a:r>
              <a:rPr lang="ko-KR" altLang="en-US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버튼 타입으로 </a:t>
            </a:r>
            <a:r>
              <a:rPr lang="ko-KR" altLang="en-US" sz="900" dirty="0" err="1" smtClean="0">
                <a:latin typeface="맑은 고딕" pitchFamily="50" charset="-127"/>
              </a:rPr>
              <a:t>오픈되도록</a:t>
            </a:r>
            <a:r>
              <a:rPr lang="ko-KR" altLang="en-US" sz="900" dirty="0" smtClean="0">
                <a:latin typeface="맑은 고딕" pitchFamily="50" charset="-127"/>
              </a:rPr>
              <a:t> 제작하였습니다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마운</a:t>
            </a:r>
            <a:r>
              <a:rPr lang="ko-KR" altLang="en-US" sz="900" dirty="0" err="1"/>
              <a:t>트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(Mount Bar)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알루미늄이며 슬림너트 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 smtClean="0">
                <a:latin typeface="맑은 고딕" pitchFamily="50" charset="-127"/>
              </a:rPr>
              <a:t>Unit </a:t>
            </a:r>
            <a:r>
              <a:rPr lang="ko-KR" altLang="en-US" sz="900" dirty="0">
                <a:latin typeface="맑은 고딕" pitchFamily="50" charset="-127"/>
              </a:rPr>
              <a:t>식별을 용이하게 하기 위해 </a:t>
            </a:r>
            <a:r>
              <a:rPr lang="en-US" altLang="ko-KR" sz="900" dirty="0">
                <a:latin typeface="맑은 고딕" pitchFamily="50" charset="-127"/>
              </a:rPr>
              <a:t>Unit </a:t>
            </a:r>
            <a:r>
              <a:rPr lang="ko-KR" altLang="en-US" sz="900" dirty="0">
                <a:latin typeface="맑은 고딕" pitchFamily="50" charset="-127"/>
              </a:rPr>
              <a:t>당 밑줄 표시가 되어 있습니다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설치되는 </a:t>
            </a:r>
            <a:r>
              <a:rPr lang="ko-KR" altLang="en-US" sz="900" dirty="0">
                <a:latin typeface="맑은 고딕" pitchFamily="50" charset="-127"/>
              </a:rPr>
              <a:t>장비에 </a:t>
            </a:r>
            <a:r>
              <a:rPr lang="ko-KR" altLang="en-US" sz="900" dirty="0" smtClean="0">
                <a:latin typeface="맑은 고딕" pitchFamily="50" charset="-127"/>
              </a:rPr>
              <a:t>따라 전면문과의 간격을 </a:t>
            </a:r>
            <a:r>
              <a:rPr lang="ko-KR" altLang="en-US" sz="900" dirty="0">
                <a:latin typeface="맑은 고딕" pitchFamily="50" charset="-127"/>
              </a:rPr>
              <a:t>조절할 수 있도록 </a:t>
            </a:r>
            <a:r>
              <a:rPr lang="ko-KR" altLang="en-US" sz="900" dirty="0" smtClean="0">
                <a:latin typeface="맑은 고딕" pitchFamily="50" charset="-127"/>
              </a:rPr>
              <a:t>제작하였습니다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멀티탭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(Power Strips)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220V, 15A, 4~6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2m, 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팬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(Fan </a:t>
            </a:r>
            <a:r>
              <a:rPr lang="en-US" altLang="ko-KR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Ass‘y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220V, 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1.5m, 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사이드 케이블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브라켓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(Side Cable Bracket)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알루미늄이며 </a:t>
            </a:r>
            <a:r>
              <a:rPr lang="ko-KR" altLang="en-US" sz="900" dirty="0" err="1" smtClean="0"/>
              <a:t>랙의</a:t>
            </a:r>
            <a:r>
              <a:rPr lang="ko-KR" altLang="en-US" sz="900" dirty="0" smtClean="0"/>
              <a:t> 옆쪽에 각각 </a:t>
            </a:r>
            <a:r>
              <a:rPr lang="en-US" altLang="ko-KR" sz="900" dirty="0" smtClean="0"/>
              <a:t>2~3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개씩을 기본으로 제공합니다</a:t>
            </a:r>
            <a:r>
              <a:rPr lang="en-US" altLang="ko-KR" sz="900" dirty="0" smtClean="0"/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제작 사양</a:t>
            </a:r>
            <a:endParaRPr lang="ko-KR" altLang="en-US" dirty="0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04637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바퀴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(Caster)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우레탄이며 저소음 제품으로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수평조절나사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(Leveling Foot)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로써 절연타입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규격은 </a:t>
            </a:r>
            <a:r>
              <a:rPr lang="en-US" altLang="ko-KR" sz="900" dirty="0" smtClean="0"/>
              <a:t>12.7mm,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수평조절을 위해 기본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제공합니</a:t>
            </a:r>
            <a:r>
              <a:rPr lang="ko-KR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마감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정전 스프레이 도장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(Finished: Spray Powder Coating)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제품의 전체 도장은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분체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도장으로 하며 </a:t>
            </a:r>
            <a:r>
              <a:rPr lang="ko-KR" altLang="en-US" sz="900" dirty="0" smtClean="0"/>
              <a:t>백색 계열의 </a:t>
            </a:r>
            <a:r>
              <a:rPr lang="en-US" altLang="ko-KR" sz="900" dirty="0" smtClean="0"/>
              <a:t>Pantone 400C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색을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분체는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고급 제품을 사용하며 신개발 제품을 적용하고 있습니다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멀티탭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(Power Strips)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110V, 220V, 15A, 8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20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2m, 3m, 5m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선반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(Shelf)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Steel, 400mm, 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후면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케이블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정리대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(Rear Cable Bracket)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알루미늄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D400mm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접지바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(Ground Bar)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황동</a:t>
            </a:r>
            <a:r>
              <a:rPr lang="en-US" altLang="ko-KR" sz="900" dirty="0" smtClean="0"/>
              <a:t>, 100mm, 3P Type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황동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19”Rack Type,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애자포함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랙에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부착하는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110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블럭판넬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엔트리판넬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블랭크판넬등은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액세서리 파트에서 선택하시면 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en-US" altLang="ko-KR" sz="9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옵션 사항</a:t>
            </a:r>
            <a:r>
              <a:rPr lang="en-US" altLang="ko-KR" dirty="0" smtClean="0"/>
              <a:t>(Options)</a:t>
            </a:r>
            <a:endParaRPr lang="ko-KR" altLang="en-US" dirty="0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40771" y="116505"/>
            <a:ext cx="270331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통합배선랙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HTC750)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1325</Words>
  <Application>Microsoft Office PowerPoint</Application>
  <PresentationFormat>화면 슬라이드 쇼(4:3)</PresentationFormat>
  <Paragraphs>284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서울남산 장체EB</vt:lpstr>
      <vt:lpstr>Arial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11</cp:revision>
  <dcterms:created xsi:type="dcterms:W3CDTF">2018-04-18T13:08:15Z</dcterms:created>
  <dcterms:modified xsi:type="dcterms:W3CDTF">2019-03-27T04:21:40Z</dcterms:modified>
</cp:coreProperties>
</file>