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72" r:id="rId15"/>
    <p:sldId id="271" r:id="rId16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3018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3D69-9A16-456A-863E-9FB19F429310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3FDC-3563-40D8-9A3C-F2B19A796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99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D3D69-9A16-456A-863E-9FB19F429310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3FDC-3563-40D8-9A3C-F2B19A796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85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 userDrawn="1"/>
        </p:nvSpPr>
        <p:spPr>
          <a:xfrm>
            <a:off x="1592796" y="1259632"/>
            <a:ext cx="36724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j-cs"/>
              </a:defRPr>
            </a:lvl1pPr>
          </a:lstStyle>
          <a:p>
            <a:r>
              <a:rPr lang="ko-KR" altLang="en-US" smtClean="0"/>
              <a:t>제품 제안서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198884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216886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12" name="부제목 2"/>
          <p:cNvSpPr txBox="1">
            <a:spLocks/>
          </p:cNvSpPr>
          <p:nvPr userDrawn="1"/>
        </p:nvSpPr>
        <p:spPr>
          <a:xfrm>
            <a:off x="2318860" y="5832140"/>
            <a:ext cx="187522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0" dirty="0" smtClean="0">
                <a:latin typeface="+mn-lt"/>
              </a:rPr>
              <a:t>2018. 4. </a:t>
            </a:r>
            <a:endParaRPr lang="ko-KR" altLang="en-US" sz="1600" b="0" dirty="0">
              <a:latin typeface="+mn-lt"/>
            </a:endParaRPr>
          </a:p>
        </p:txBody>
      </p:sp>
      <p:sp>
        <p:nvSpPr>
          <p:cNvPr id="13" name="부제목 2"/>
          <p:cNvSpPr txBox="1">
            <a:spLocks/>
          </p:cNvSpPr>
          <p:nvPr userDrawn="1"/>
        </p:nvSpPr>
        <p:spPr>
          <a:xfrm>
            <a:off x="2450184" y="7286550"/>
            <a:ext cx="173260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b="0" dirty="0" err="1" smtClean="0">
                <a:latin typeface="+mn-lt"/>
              </a:rPr>
              <a:t>하이테크랙</a:t>
            </a:r>
            <a:endParaRPr lang="ko-KR" altLang="en-US" sz="1800" b="0" dirty="0">
              <a:latin typeface="+mn-lt"/>
            </a:endParaRPr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1196752" y="2987824"/>
            <a:ext cx="4800600" cy="12961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제품명</a:t>
            </a:r>
            <a:r>
              <a:rPr lang="en-US" altLang="ko-KR" dirty="0" smtClean="0"/>
              <a:t>: SERVER RACK</a:t>
            </a:r>
          </a:p>
          <a:p>
            <a:r>
              <a:rPr lang="ko-KR" altLang="en-US" dirty="0" smtClean="0"/>
              <a:t>모델명</a:t>
            </a:r>
            <a:r>
              <a:rPr lang="en-US" altLang="ko-KR" dirty="0" smtClean="0"/>
              <a:t>: HTS1000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75215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부제목 2"/>
          <p:cNvSpPr txBox="1">
            <a:spLocks/>
          </p:cNvSpPr>
          <p:nvPr userDrawn="1"/>
        </p:nvSpPr>
        <p:spPr>
          <a:xfrm>
            <a:off x="1910823" y="1979712"/>
            <a:ext cx="3036354" cy="482453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625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범위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용도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품목 코드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표준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Part List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제작 사양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옵션 사항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제품 사진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(2D)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(3D)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세부 이미지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포장 및 납품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하자 보증</a:t>
            </a:r>
          </a:p>
          <a:p>
            <a:endParaRPr lang="ko-KR" altLang="en-US" sz="1600" b="0" dirty="0">
              <a:latin typeface="+mn-ea"/>
              <a:ea typeface="+mn-ea"/>
            </a:endParaRPr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1760798" y="971600"/>
            <a:ext cx="3336404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  <a:ea typeface="+mn-ea"/>
              </a:rPr>
              <a:t>목 차</a:t>
            </a:r>
            <a:r>
              <a:rPr lang="en-US" altLang="ko-KR" dirty="0" smtClean="0">
                <a:latin typeface="+mn-ea"/>
                <a:ea typeface="+mn-ea"/>
              </a:rPr>
              <a:t>(Contents)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854586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92796" y="1259632"/>
            <a:ext cx="36724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j-cs"/>
              </a:defRPr>
            </a:lvl1pPr>
          </a:lstStyle>
          <a:p>
            <a:r>
              <a:rPr lang="ko-KR" altLang="en-US" dirty="0" smtClean="0">
                <a:latin typeface="+mj-lt"/>
                <a:ea typeface="+mn-ea"/>
              </a:rPr>
              <a:t>제품 제안서</a:t>
            </a:r>
            <a:endParaRPr lang="ko-KR" altLang="en-US" dirty="0">
              <a:latin typeface="+mj-lt"/>
              <a:ea typeface="+mn-ea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98884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6886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318860" y="5832140"/>
            <a:ext cx="187522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0" dirty="0" smtClean="0">
                <a:latin typeface="+mn-lt"/>
              </a:rPr>
              <a:t>2019. 3. </a:t>
            </a:r>
            <a:endParaRPr lang="ko-KR" altLang="en-US" sz="1600" b="0" dirty="0">
              <a:latin typeface="+mn-lt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450184" y="7286550"/>
            <a:ext cx="173260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b="0" dirty="0" err="1" smtClean="0">
                <a:latin typeface="+mn-ea"/>
                <a:ea typeface="+mn-ea"/>
              </a:rPr>
              <a:t>하이테크랙</a:t>
            </a:r>
            <a:endParaRPr lang="ko-KR" altLang="en-US" sz="1800" b="0" dirty="0">
              <a:latin typeface="+mn-ea"/>
              <a:ea typeface="+mn-ea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1028700" y="2987824"/>
            <a:ext cx="4800600" cy="12961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  <a:ea typeface="+mn-ea"/>
              </a:rPr>
              <a:t>제품명</a:t>
            </a:r>
            <a:r>
              <a:rPr lang="en-US" altLang="ko-KR" dirty="0" smtClean="0">
                <a:latin typeface="+mn-ea"/>
                <a:ea typeface="+mn-ea"/>
              </a:rPr>
              <a:t>: </a:t>
            </a:r>
            <a:r>
              <a:rPr lang="ko-KR" altLang="en-US" dirty="0" err="1" smtClean="0">
                <a:latin typeface="+mn-ea"/>
                <a:ea typeface="+mn-ea"/>
              </a:rPr>
              <a:t>방송랙</a:t>
            </a:r>
            <a:r>
              <a:rPr lang="en-US" altLang="ko-KR" dirty="0" smtClean="0">
                <a:latin typeface="+mn-ea"/>
                <a:ea typeface="+mn-ea"/>
              </a:rPr>
              <a:t>(</a:t>
            </a:r>
            <a:r>
              <a:rPr lang="ko-KR" altLang="en-US" dirty="0" smtClean="0">
                <a:latin typeface="+mn-ea"/>
                <a:ea typeface="+mn-ea"/>
              </a:rPr>
              <a:t>방송용</a:t>
            </a:r>
            <a:r>
              <a:rPr lang="en-US" altLang="ko-KR" dirty="0" smtClean="0">
                <a:latin typeface="+mn-ea"/>
                <a:ea typeface="+mn-ea"/>
              </a:rPr>
              <a:t> Rack)</a:t>
            </a:r>
          </a:p>
          <a:p>
            <a:r>
              <a:rPr lang="ko-KR" altLang="en-US" dirty="0" smtClean="0">
                <a:latin typeface="+mn-ea"/>
                <a:ea typeface="+mn-ea"/>
              </a:rPr>
              <a:t>모델명</a:t>
            </a:r>
            <a:r>
              <a:rPr lang="en-US" altLang="ko-KR" dirty="0" smtClean="0">
                <a:latin typeface="+mn-ea"/>
                <a:ea typeface="+mn-ea"/>
              </a:rPr>
              <a:t>: HTB750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705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도면</a:t>
            </a:r>
            <a:r>
              <a:rPr lang="en-US" altLang="ko-KR" dirty="0" smtClean="0"/>
              <a:t>(2D)</a:t>
            </a:r>
            <a:endParaRPr lang="ko-KR" altLang="en-US" dirty="0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116632" y="116505"/>
            <a:ext cx="2160240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dirty="0" err="1" smtClean="0">
                <a:latin typeface="+mn-ea"/>
                <a:ea typeface="+mn-ea"/>
              </a:rPr>
              <a:t>방송랙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HTB750)</a:t>
            </a:r>
            <a:endParaRPr lang="ko-KR" altLang="en-US" sz="1500" b="0" dirty="0">
              <a:latin typeface="+mn-ea"/>
              <a:ea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5455" r="27951" b="3970"/>
          <a:stretch/>
        </p:blipFill>
        <p:spPr>
          <a:xfrm>
            <a:off x="848241" y="1504763"/>
            <a:ext cx="5157192" cy="69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도면</a:t>
            </a:r>
            <a:r>
              <a:rPr lang="en-US" altLang="ko-KR" dirty="0" smtClean="0"/>
              <a:t>(3D)</a:t>
            </a:r>
            <a:endParaRPr lang="ko-KR" altLang="en-US" dirty="0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116632" y="116505"/>
            <a:ext cx="2160240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dirty="0" err="1" smtClean="0">
                <a:latin typeface="+mn-ea"/>
                <a:ea typeface="+mn-ea"/>
              </a:rPr>
              <a:t>방송랙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HTB750)</a:t>
            </a:r>
            <a:endParaRPr lang="ko-KR" altLang="en-US" sz="1500" b="0" dirty="0"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17334" r="31100" b="18818"/>
          <a:stretch/>
        </p:blipFill>
        <p:spPr>
          <a:xfrm>
            <a:off x="1052736" y="1979712"/>
            <a:ext cx="5040560" cy="585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721613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세부 이미지</a:t>
            </a:r>
            <a:r>
              <a:rPr lang="en-US" altLang="ko-KR" dirty="0" smtClean="0"/>
              <a:t>(Detail</a:t>
            </a:r>
            <a:r>
              <a:rPr lang="en-US" altLang="ko-KR" baseline="0" dirty="0" smtClean="0"/>
              <a:t> Feature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88" y="1219217"/>
            <a:ext cx="2853215" cy="190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659" y="1287577"/>
            <a:ext cx="2792361" cy="186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56" y="6488856"/>
            <a:ext cx="2348213" cy="156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6947" y="5523862"/>
            <a:ext cx="2016224" cy="288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1556" y="31213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디자</a:t>
            </a:r>
            <a:r>
              <a:rPr lang="ko-KR" altLang="en-US" sz="1200" dirty="0"/>
              <a:t>인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부드럽고 미려한 라운드</a:t>
            </a:r>
            <a:endParaRPr lang="ko-KR" alt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451556" y="55758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전면문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en-US" altLang="ko-KR" sz="800" dirty="0" smtClean="0"/>
              <a:t>1~2</a:t>
            </a:r>
            <a:r>
              <a:rPr lang="ko-KR" altLang="en-US" sz="800" dirty="0" smtClean="0"/>
              <a:t>팬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기본</a:t>
            </a:r>
            <a:r>
              <a:rPr lang="en-US" altLang="ko-KR" sz="800" dirty="0" smtClean="0"/>
              <a:t>) </a:t>
            </a:r>
            <a:r>
              <a:rPr lang="ko-KR" altLang="en-US" sz="800" dirty="0" smtClean="0"/>
              <a:t>제공</a:t>
            </a:r>
            <a:endParaRPr lang="ko-KR" alt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451556" y="7999117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마운트바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용도에 따라 앞뒤로 이동 가능</a:t>
            </a:r>
            <a:endParaRPr lang="en-US" altLang="ko-KR" sz="800" dirty="0" smtClean="0"/>
          </a:p>
          <a:p>
            <a:r>
              <a:rPr lang="en-US" altLang="ko-KR" sz="800" dirty="0" smtClean="0"/>
              <a:t>(</a:t>
            </a:r>
            <a:r>
              <a:rPr lang="ko-KR" altLang="en-US" sz="800" dirty="0" smtClean="0"/>
              <a:t>기본 </a:t>
            </a:r>
            <a:r>
              <a:rPr lang="en-US" altLang="ko-KR" sz="800" dirty="0" smtClean="0"/>
              <a:t>120mm</a:t>
            </a:r>
            <a:r>
              <a:rPr lang="ko-KR" altLang="en-US" sz="800" dirty="0" smtClean="0"/>
              <a:t>로 </a:t>
            </a:r>
            <a:r>
              <a:rPr lang="ko-KR" altLang="en-US" sz="800" dirty="0" err="1" smtClean="0"/>
              <a:t>세팅</a:t>
            </a:r>
            <a:r>
              <a:rPr lang="en-US" altLang="ko-KR" sz="800" dirty="0" smtClean="0"/>
              <a:t>)</a:t>
            </a:r>
            <a:r>
              <a:rPr lang="ko-KR" altLang="en-US" sz="800" dirty="0" smtClean="0"/>
              <a:t> </a:t>
            </a:r>
            <a:endParaRPr lang="ko-KR" altLang="en-US" sz="800" dirty="0"/>
          </a:p>
        </p:txBody>
      </p:sp>
      <p:sp>
        <p:nvSpPr>
          <p:cNvPr id="29" name="TextBox 28"/>
          <p:cNvSpPr txBox="1"/>
          <p:nvPr/>
        </p:nvSpPr>
        <p:spPr>
          <a:xfrm>
            <a:off x="3818492" y="31213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Top, Fan</a:t>
            </a:r>
          </a:p>
          <a:p>
            <a:r>
              <a:rPr lang="en-US" altLang="ko-KR" sz="400" dirty="0" smtClean="0"/>
              <a:t> </a:t>
            </a:r>
          </a:p>
          <a:p>
            <a:r>
              <a:rPr lang="en-US" altLang="ko-KR" sz="800" dirty="0" smtClean="0"/>
              <a:t>1~2</a:t>
            </a:r>
            <a:r>
              <a:rPr lang="ko-KR" altLang="en-US" sz="800" dirty="0" smtClean="0"/>
              <a:t>팬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기본</a:t>
            </a:r>
            <a:r>
              <a:rPr lang="en-US" altLang="ko-KR" sz="800" dirty="0" smtClean="0"/>
              <a:t>) </a:t>
            </a:r>
            <a:r>
              <a:rPr lang="ko-KR" altLang="en-US" sz="800" dirty="0" smtClean="0"/>
              <a:t>제공</a:t>
            </a:r>
            <a:endParaRPr lang="ko-KR" alt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3818492" y="557581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후면문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en-US" altLang="ko-KR" sz="800" dirty="0" smtClean="0"/>
              <a:t>KS</a:t>
            </a:r>
            <a:r>
              <a:rPr lang="ko-KR" altLang="en-US" sz="800" dirty="0" smtClean="0"/>
              <a:t>규격 제품</a:t>
            </a:r>
            <a:endParaRPr lang="ko-KR" alt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3818492" y="805433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푸</a:t>
            </a:r>
            <a:r>
              <a:rPr lang="ko-KR" altLang="en-US" sz="1200" dirty="0" err="1"/>
              <a:t>트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바닥과 절연</a:t>
            </a:r>
            <a:endParaRPr lang="ko-KR" altLang="en-US" sz="800" dirty="0"/>
          </a:p>
        </p:txBody>
      </p:sp>
      <p:cxnSp>
        <p:nvCxnSpPr>
          <p:cNvPr id="37" name="직선 연결선 36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부제목 2"/>
          <p:cNvSpPr txBox="1">
            <a:spLocks/>
          </p:cNvSpPr>
          <p:nvPr/>
        </p:nvSpPr>
        <p:spPr>
          <a:xfrm>
            <a:off x="116632" y="116505"/>
            <a:ext cx="2160240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dirty="0" err="1" smtClean="0">
                <a:latin typeface="+mn-ea"/>
                <a:ea typeface="+mn-ea"/>
              </a:rPr>
              <a:t>방송랙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HTB750)</a:t>
            </a:r>
            <a:endParaRPr lang="ko-KR" altLang="en-US" sz="1500" b="0" dirty="0">
              <a:latin typeface="+mn-ea"/>
              <a:ea typeface="+mn-ea"/>
            </a:endParaRPr>
          </a:p>
        </p:txBody>
      </p:sp>
      <p:pic>
        <p:nvPicPr>
          <p:cNvPr id="1026" name="Picture 2" descr="\\PC-2\Users\Public\Downloads\홈페이지 제품사진\홈페이지 제품사진\2. Standard Rack\4. Multi EF Rack\3. EF 리어도어-L-Pin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/>
          <a:stretch/>
        </p:blipFill>
        <p:spPr bwMode="auto">
          <a:xfrm>
            <a:off x="3818491" y="3848756"/>
            <a:ext cx="2144679" cy="17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035" y="3838793"/>
            <a:ext cx="1833454" cy="176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포장 방법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(Packing)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포장은 제품 전체에 비닐을 씌운 후 골판지 박스로 포장합니다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골판지 박스 겉 표지에는 주문자의 별도 요구사항이 없을 경우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인투알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기본 인쇄 도안으로 포장합니다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전면 유리의 경우 빨간색으로 된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“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전면 유리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”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스티커를 전면에 부착합니다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품명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규격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제조자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제조일자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제조사 연락처 등이 필요할 경우 별도 협의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납품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(Delivery)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납품 장소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주문자의 요구 주소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납품 조건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현장 납품 및 위치 고정 등은 별도 협의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포장 및 납품</a:t>
            </a:r>
            <a:r>
              <a:rPr lang="en-US" altLang="ko-KR" dirty="0" smtClean="0"/>
              <a:t>(Packing</a:t>
            </a:r>
            <a:r>
              <a:rPr lang="en-US" altLang="ko-KR" baseline="0" dirty="0" smtClean="0"/>
              <a:t>, Delivery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13"/>
          <p:cNvSpPr txBox="1">
            <a:spLocks/>
          </p:cNvSpPr>
          <p:nvPr/>
        </p:nvSpPr>
        <p:spPr>
          <a:xfrm>
            <a:off x="368300" y="1376645"/>
            <a:ext cx="6121400" cy="3195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1"/>
                </a:solidFill>
                <a:latin typeface="맑은 고딕" pitchFamily="50" charset="-127"/>
              </a:rPr>
              <a:t>하자 보증</a:t>
            </a:r>
            <a:endParaRPr lang="ko-KR" altLang="ko-KR" sz="1100" dirty="0" smtClean="0">
              <a:solidFill>
                <a:schemeClr val="tx1"/>
              </a:solidFill>
              <a:latin typeface="맑은 고딕" pitchFamily="50" charset="-127"/>
            </a:endParaRPr>
          </a:p>
          <a:p>
            <a:pPr algn="just">
              <a:lnSpc>
                <a:spcPct val="1250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하자 보증 기간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: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납품 후 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1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년 </a:t>
            </a:r>
            <a:endParaRPr lang="en-US" altLang="ko-KR" sz="900" dirty="0" smtClean="0">
              <a:solidFill>
                <a:schemeClr val="tx1"/>
              </a:solidFill>
              <a:latin typeface="맑은 고딕" pitchFamily="50" charset="-127"/>
            </a:endParaRPr>
          </a:p>
          <a:p>
            <a:pPr marL="177800" indent="-177800" algn="l">
              <a:lnSpc>
                <a:spcPct val="1250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납품한 제품의 전기적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기계적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재료 등 제품 자체 결함 발생 시 공급자가 직접 방문하여 해당 제품을 정품으로 무상으로 교체함을 원칙으로 합니다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.</a:t>
            </a:r>
          </a:p>
          <a:p>
            <a:pPr marL="177800" indent="-177800" algn="l">
              <a:lnSpc>
                <a:spcPct val="1250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공급자는 본 제품에 대해 주문자의 지원 요청이 있을 경우는 품질관리 및 고객만족을 위해 적극적이고 신속하게 처리토록 합니다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.</a:t>
            </a:r>
            <a:endParaRPr lang="en-US" altLang="ko-KR" sz="900" dirty="0" smtClean="0">
              <a:solidFill>
                <a:schemeClr val="tx1"/>
              </a:solidFill>
              <a:latin typeface="맑은 고딕" pitchFamily="50" charset="-127"/>
            </a:endParaRPr>
          </a:p>
        </p:txBody>
      </p:sp>
      <p:sp>
        <p:nvSpPr>
          <p:cNvPr id="13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하자 보증</a:t>
            </a:r>
            <a:r>
              <a:rPr lang="en-US" altLang="ko-KR" dirty="0" smtClean="0"/>
              <a:t>(Warranty)</a:t>
            </a:r>
            <a:endParaRPr lang="ko-KR" altLang="en-US" dirty="0"/>
          </a:p>
        </p:txBody>
      </p:sp>
      <p:sp>
        <p:nvSpPr>
          <p:cNvPr id="15" name="부제목 2"/>
          <p:cNvSpPr txBox="1">
            <a:spLocks/>
          </p:cNvSpPr>
          <p:nvPr/>
        </p:nvSpPr>
        <p:spPr>
          <a:xfrm>
            <a:off x="116632" y="116505"/>
            <a:ext cx="2160240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dirty="0" err="1" smtClean="0">
                <a:latin typeface="+mn-ea"/>
                <a:ea typeface="+mn-ea"/>
              </a:rPr>
              <a:t>방송랙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HTB750)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46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부제목 2"/>
          <p:cNvSpPr txBox="1">
            <a:spLocks/>
          </p:cNvSpPr>
          <p:nvPr/>
        </p:nvSpPr>
        <p:spPr>
          <a:xfrm>
            <a:off x="1910823" y="1979712"/>
            <a:ext cx="3036354" cy="446449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625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범위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용도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품목 코드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표준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Part List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제작 사양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옵션 사항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제품 사진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(2D)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(3D)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세부 이미지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하자 보증</a:t>
            </a:r>
          </a:p>
          <a:p>
            <a:endParaRPr lang="ko-KR" altLang="en-US" sz="1600" b="0" dirty="0">
              <a:latin typeface="+mn-ea"/>
              <a:ea typeface="+mn-ea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1760798" y="971600"/>
            <a:ext cx="3336404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  <a:ea typeface="+mn-ea"/>
              </a:rPr>
              <a:t>목 차</a:t>
            </a:r>
            <a:r>
              <a:rPr lang="en-US" altLang="ko-KR" dirty="0" smtClean="0">
                <a:latin typeface="+mn-ea"/>
                <a:ea typeface="+mn-ea"/>
              </a:rPr>
              <a:t>(Contents)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027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13"/>
          <p:cNvSpPr txBox="1">
            <a:spLocks/>
          </p:cNvSpPr>
          <p:nvPr/>
        </p:nvSpPr>
        <p:spPr>
          <a:xfrm>
            <a:off x="368300" y="1376645"/>
            <a:ext cx="6121400" cy="6003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적용 범위</a:t>
            </a: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본 제품의 적용 제품은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A/V, CATV, CCTV,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전관방송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소방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시계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전광판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전시장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등의 각종 방송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영상 관련 장비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설비 등에 대한 보관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운용 장비인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RACK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제품에 대하여 적용합니다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본 </a:t>
            </a:r>
            <a:r>
              <a:rPr lang="ko-KR" altLang="en-US" sz="900" dirty="0">
                <a:latin typeface="맑은 고딕" pitchFamily="50" charset="-127"/>
              </a:rPr>
              <a:t>제품은 </a:t>
            </a:r>
            <a:r>
              <a:rPr lang="en-US" altLang="ko-KR" sz="900" dirty="0">
                <a:latin typeface="맑은 고딕" pitchFamily="50" charset="-127"/>
              </a:rPr>
              <a:t>A/V Room, </a:t>
            </a:r>
            <a:r>
              <a:rPr lang="ko-KR" altLang="en-US" sz="900" dirty="0">
                <a:latin typeface="맑은 고딕" pitchFamily="50" charset="-127"/>
              </a:rPr>
              <a:t>방재실</a:t>
            </a:r>
            <a:r>
              <a:rPr lang="en-US" altLang="ko-KR" sz="900" dirty="0">
                <a:latin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</a:rPr>
              <a:t>상황실</a:t>
            </a:r>
            <a:r>
              <a:rPr lang="en-US" altLang="ko-KR" sz="900" dirty="0">
                <a:latin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</a:rPr>
              <a:t>통합 경비실</a:t>
            </a:r>
            <a:r>
              <a:rPr lang="en-US" altLang="ko-KR" sz="900" dirty="0">
                <a:latin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</a:rPr>
              <a:t>방송실</a:t>
            </a:r>
            <a:r>
              <a:rPr lang="en-US" altLang="ko-KR" sz="900" dirty="0">
                <a:latin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</a:rPr>
              <a:t>전시실에 사용하는 </a:t>
            </a:r>
            <a:r>
              <a:rPr lang="en-US" altLang="ko-KR" sz="900" dirty="0">
                <a:latin typeface="맑은 고딕" pitchFamily="50" charset="-127"/>
              </a:rPr>
              <a:t>RACK</a:t>
            </a:r>
            <a:r>
              <a:rPr lang="ko-KR" altLang="en-US" sz="900" dirty="0">
                <a:latin typeface="맑은 고딕" pitchFamily="50" charset="-127"/>
              </a:rPr>
              <a:t>으로써 각종 방송</a:t>
            </a:r>
            <a:r>
              <a:rPr lang="en-US" altLang="ko-KR" sz="900" dirty="0">
                <a:latin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</a:rPr>
              <a:t>영상장비를 실장</a:t>
            </a:r>
            <a:r>
              <a:rPr lang="en-US" altLang="ko-KR" sz="900" dirty="0">
                <a:latin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</a:rPr>
              <a:t>운용하는데 적합한 제품입니다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본 </a:t>
            </a:r>
            <a:r>
              <a:rPr lang="ko-KR" altLang="en-US" sz="900" dirty="0">
                <a:latin typeface="맑은 고딕" pitchFamily="50" charset="-127"/>
              </a:rPr>
              <a:t>제품은 귀사의 방송</a:t>
            </a:r>
            <a:r>
              <a:rPr lang="en-US" altLang="ko-KR" sz="900" dirty="0">
                <a:latin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</a:rPr>
              <a:t>영상 장비 운용에 가장 적합한 제품으로 제안합니다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본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프로젝트에 가장 적합한 규격과 제작 사양으로 본 제품을 제안합니다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용도</a:t>
            </a: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사용처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: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A/V Room,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방재실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경비실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방송실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err="1">
                <a:latin typeface="맑은 고딕" pitchFamily="50" charset="-127"/>
                <a:ea typeface="맑은 고딕" pitchFamily="50" charset="-127"/>
              </a:rPr>
              <a:t>브리핑룸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err="1">
                <a:latin typeface="맑은 고딕" pitchFamily="50" charset="-127"/>
                <a:ea typeface="맑은 고딕" pitchFamily="50" charset="-127"/>
              </a:rPr>
              <a:t>영상실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전시실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정보처리실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상황실 등등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dirty="0"/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Amplifier, Controller,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각종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Distributor, DVR,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모니터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키보드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900" dirty="0">
                <a:latin typeface="맑은 고딕" pitchFamily="50" charset="-127"/>
              </a:rPr>
              <a:t>PC, </a:t>
            </a:r>
            <a:r>
              <a:rPr lang="ko-KR" altLang="en-US" sz="900" dirty="0">
                <a:latin typeface="맑은 고딕" pitchFamily="50" charset="-127"/>
              </a:rPr>
              <a:t>중계기</a:t>
            </a:r>
            <a:r>
              <a:rPr lang="en-US" altLang="ko-KR" sz="900" dirty="0">
                <a:latin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</a:rPr>
              <a:t>시험장비</a:t>
            </a:r>
            <a:r>
              <a:rPr lang="en-US" altLang="ko-KR" sz="900" dirty="0">
                <a:latin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</a:rPr>
              <a:t>등의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방송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영상장비류들을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RACK MOUNTING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하는데 사용하는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INDOOR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용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CABINET RACK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각종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방송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영상 장비들에 대해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안정적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운용을 위한 장비 실장용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CABINET RACK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각종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중요장비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err="1">
                <a:latin typeface="맑은 고딕" pitchFamily="50" charset="-127"/>
                <a:ea typeface="맑은 고딕" pitchFamily="50" charset="-127"/>
              </a:rPr>
              <a:t>고하중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 장비에 대한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효율적인 관리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와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보관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유지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보수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할 수 있는 용도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와 그에 대한 각종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케이블들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의 효율적인 접선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분배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정리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식별관리 등 관리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운영을 용이하게 할 용도 등에 따라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적합한 옵션을 적용하여 선택적으로 사용되는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INDOOR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용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CABINET RACK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900" b="0" dirty="0" smtClean="0">
              <a:latin typeface="+mn-ea"/>
              <a:ea typeface="+mn-ea"/>
            </a:endParaRPr>
          </a:p>
        </p:txBody>
      </p:sp>
      <p:sp>
        <p:nvSpPr>
          <p:cNvPr id="15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적용 범위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용도</a:t>
            </a:r>
            <a:endParaRPr lang="ko-KR" altLang="en-US" dirty="0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116632" y="116505"/>
            <a:ext cx="2160240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dirty="0" err="1" smtClean="0">
                <a:latin typeface="+mn-ea"/>
                <a:ea typeface="+mn-ea"/>
              </a:rPr>
              <a:t>방송랙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HTB750)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400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13"/>
          <p:cNvSpPr txBox="1">
            <a:spLocks/>
          </p:cNvSpPr>
          <p:nvPr/>
        </p:nvSpPr>
        <p:spPr>
          <a:xfrm>
            <a:off x="368300" y="1376645"/>
            <a:ext cx="6121400" cy="5355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1. </a:t>
            </a:r>
            <a:r>
              <a:rPr lang="ko-KR" altLang="en-US" dirty="0" smtClean="0"/>
              <a:t>적용 규격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국제규격</a:t>
            </a:r>
            <a:endParaRPr lang="en-US" altLang="ko-KR" dirty="0" smtClean="0"/>
          </a:p>
          <a:p>
            <a:r>
              <a:rPr lang="en-US" altLang="ko-KR" dirty="0" smtClean="0"/>
              <a:t>IEC 297-1,2,3</a:t>
            </a:r>
          </a:p>
          <a:p>
            <a:r>
              <a:rPr lang="en-US" altLang="ko-KR" dirty="0" smtClean="0"/>
              <a:t>EIA/ECA 310-E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19” </a:t>
            </a:r>
            <a:r>
              <a:rPr lang="ko-KR" altLang="en-US" dirty="0" err="1" smtClean="0"/>
              <a:t>실장폭</a:t>
            </a:r>
            <a:endParaRPr lang="en-US" altLang="ko-KR" dirty="0" smtClean="0"/>
          </a:p>
          <a:p>
            <a:r>
              <a:rPr lang="ko-KR" altLang="en-US" dirty="0" smtClean="0"/>
              <a:t>최소 </a:t>
            </a:r>
            <a:r>
              <a:rPr lang="en-US" altLang="ko-KR" dirty="0" smtClean="0"/>
              <a:t>483.4mm</a:t>
            </a:r>
          </a:p>
          <a:p>
            <a:r>
              <a:rPr lang="en-US" altLang="ko-KR" dirty="0" smtClean="0"/>
              <a:t>465</a:t>
            </a:r>
            <a:r>
              <a:rPr lang="en-US" altLang="ko-KR" sz="900" dirty="0" smtClean="0">
                <a:latin typeface="맑은 고딕" pitchFamily="50" charset="-127"/>
              </a:rPr>
              <a:t> ± 1.6mm</a:t>
            </a:r>
          </a:p>
          <a:p>
            <a:r>
              <a:rPr lang="ko-KR" altLang="en-US" dirty="0" smtClean="0"/>
              <a:t>최소 </a:t>
            </a:r>
            <a:r>
              <a:rPr lang="en-US" altLang="ko-KR" dirty="0" smtClean="0"/>
              <a:t>450mm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재질 및 후처리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철판 재질</a:t>
            </a:r>
            <a:r>
              <a:rPr lang="en-US" altLang="ko-KR" dirty="0" smtClean="0"/>
              <a:t>: KS D 3512</a:t>
            </a:r>
          </a:p>
          <a:p>
            <a:r>
              <a:rPr lang="ko-KR" altLang="en-US" dirty="0" smtClean="0"/>
              <a:t>알루미늄 재질</a:t>
            </a:r>
            <a:r>
              <a:rPr lang="en-US" altLang="ko-KR" dirty="0" smtClean="0"/>
              <a:t>: AL6063-T5</a:t>
            </a:r>
          </a:p>
          <a:p>
            <a:r>
              <a:rPr lang="ko-KR" altLang="en-US" dirty="0" smtClean="0"/>
              <a:t>피막두께</a:t>
            </a:r>
            <a:r>
              <a:rPr lang="en-US" altLang="ko-KR" dirty="0" smtClean="0"/>
              <a:t>: 6</a:t>
            </a:r>
            <a:r>
              <a:rPr lang="en-US" altLang="ko-KR" sz="900" dirty="0" smtClean="0">
                <a:latin typeface="맑은 고딕" pitchFamily="50" charset="-127"/>
              </a:rPr>
              <a:t>㎛ </a:t>
            </a:r>
            <a:r>
              <a:rPr lang="ko-KR" altLang="en-US" sz="900" dirty="0" smtClean="0">
                <a:latin typeface="맑은 고딕" pitchFamily="50" charset="-127"/>
              </a:rPr>
              <a:t>이상</a:t>
            </a:r>
            <a:endParaRPr lang="en-US" altLang="ko-KR" sz="900" dirty="0" smtClean="0">
              <a:latin typeface="맑은 고딕" pitchFamily="50" charset="-127"/>
            </a:endParaRPr>
          </a:p>
          <a:p>
            <a:r>
              <a:rPr lang="ko-KR" altLang="en-US" sz="900" dirty="0" smtClean="0">
                <a:latin typeface="맑은 고딕" pitchFamily="50" charset="-127"/>
              </a:rPr>
              <a:t>도장 방법</a:t>
            </a:r>
            <a:r>
              <a:rPr lang="en-US" altLang="ko-KR" sz="900" dirty="0" smtClean="0">
                <a:latin typeface="맑은 고딕" pitchFamily="50" charset="-127"/>
              </a:rPr>
              <a:t>: </a:t>
            </a:r>
            <a:r>
              <a:rPr lang="ko-KR" altLang="en-US" sz="900" dirty="0" smtClean="0">
                <a:latin typeface="맑은 고딕" pitchFamily="50" charset="-127"/>
              </a:rPr>
              <a:t>정전 스프레이 </a:t>
            </a:r>
            <a:r>
              <a:rPr lang="ko-KR" altLang="en-US" sz="900" dirty="0" err="1" smtClean="0">
                <a:latin typeface="맑은 고딕" pitchFamily="50" charset="-127"/>
              </a:rPr>
              <a:t>도장법</a:t>
            </a:r>
            <a:endParaRPr lang="en-US" altLang="ko-KR" sz="900" dirty="0" smtClean="0">
              <a:latin typeface="맑은 고딕" pitchFamily="50" charset="-127"/>
            </a:endParaRPr>
          </a:p>
          <a:p>
            <a:r>
              <a:rPr lang="ko-KR" altLang="en-US" sz="900" dirty="0" smtClean="0">
                <a:latin typeface="맑은 고딕" pitchFamily="50" charset="-127"/>
              </a:rPr>
              <a:t>도장 두께</a:t>
            </a:r>
            <a:r>
              <a:rPr lang="en-US" altLang="ko-KR" sz="900" dirty="0" smtClean="0">
                <a:latin typeface="맑은 고딕" pitchFamily="50" charset="-127"/>
              </a:rPr>
              <a:t>: 50㎛ </a:t>
            </a:r>
            <a:r>
              <a:rPr lang="ko-KR" altLang="en-US" sz="900" dirty="0" smtClean="0">
                <a:latin typeface="맑은 고딕" pitchFamily="50" charset="-127"/>
              </a:rPr>
              <a:t>이상</a:t>
            </a:r>
            <a:endParaRPr lang="en-US" altLang="ko-KR" sz="900" dirty="0" smtClean="0">
              <a:latin typeface="맑은 고딕" pitchFamily="50" charset="-127"/>
            </a:endParaRPr>
          </a:p>
          <a:p>
            <a:endParaRPr lang="en-US" altLang="ko-KR" sz="900" dirty="0" smtClean="0">
              <a:latin typeface="맑은 고딕" pitchFamily="50" charset="-127"/>
            </a:endParaRPr>
          </a:p>
          <a:p>
            <a:endParaRPr lang="en-US" altLang="ko-KR" sz="900" dirty="0" smtClean="0">
              <a:latin typeface="맑은 고딕" pitchFamily="50" charset="-127"/>
            </a:endParaRPr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환경 조건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주위 온도</a:t>
            </a:r>
            <a:r>
              <a:rPr lang="en-US" altLang="ko-KR" dirty="0" smtClean="0"/>
              <a:t>: -10</a:t>
            </a:r>
            <a:r>
              <a:rPr lang="ko-KR" altLang="en-US" dirty="0" smtClean="0"/>
              <a:t>도</a:t>
            </a:r>
            <a:r>
              <a:rPr lang="en-US" altLang="ko-KR" dirty="0" smtClean="0"/>
              <a:t> ~ 50</a:t>
            </a:r>
            <a:r>
              <a:rPr lang="ko-KR" altLang="en-US" dirty="0" smtClean="0"/>
              <a:t>도</a:t>
            </a:r>
            <a:endParaRPr lang="en-US" altLang="ko-KR" dirty="0" smtClean="0"/>
          </a:p>
          <a:p>
            <a:r>
              <a:rPr lang="ko-KR" altLang="en-US" dirty="0" smtClean="0"/>
              <a:t>상대 습도</a:t>
            </a:r>
            <a:r>
              <a:rPr lang="en-US" altLang="ko-KR" dirty="0" smtClean="0"/>
              <a:t>: 90% </a:t>
            </a:r>
            <a:r>
              <a:rPr lang="ko-KR" altLang="en-US" dirty="0" smtClean="0"/>
              <a:t>이하</a:t>
            </a:r>
            <a:endParaRPr lang="en-US" altLang="ko-KR" dirty="0" smtClean="0"/>
          </a:p>
          <a:p>
            <a:r>
              <a:rPr lang="ko-KR" altLang="en-US" dirty="0" smtClean="0"/>
              <a:t>설치 장소</a:t>
            </a:r>
            <a:r>
              <a:rPr lang="en-US" altLang="ko-KR" dirty="0" smtClean="0"/>
              <a:t>: </a:t>
            </a:r>
            <a:r>
              <a:rPr lang="ko-KR" altLang="en-US" dirty="0" smtClean="0"/>
              <a:t>좌우 최소 </a:t>
            </a:r>
            <a:r>
              <a:rPr lang="en-US" altLang="ko-KR" dirty="0" smtClean="0"/>
              <a:t>2~3m </a:t>
            </a:r>
            <a:r>
              <a:rPr lang="ko-KR" altLang="en-US" dirty="0" smtClean="0"/>
              <a:t>공간이 필요하며 표면이 고르고 분진이 적은 실내</a:t>
            </a:r>
            <a:endParaRPr lang="en-US" altLang="ko-KR" dirty="0" smtClean="0"/>
          </a:p>
          <a:p>
            <a:r>
              <a:rPr lang="ko-KR" altLang="en-US" dirty="0" err="1" smtClean="0"/>
              <a:t>랙의</a:t>
            </a:r>
            <a:r>
              <a:rPr lang="ko-KR" altLang="en-US" dirty="0" smtClean="0"/>
              <a:t> 하중을 견딜 수 있는 </a:t>
            </a:r>
            <a:r>
              <a:rPr lang="en-US" altLang="ko-KR" dirty="0" smtClean="0"/>
              <a:t>Access Floor </a:t>
            </a:r>
            <a:r>
              <a:rPr lang="ko-KR" altLang="en-US" dirty="0" smtClean="0"/>
              <a:t>또는 콘크리트 구조물 위</a:t>
            </a:r>
            <a:endParaRPr lang="en-US" altLang="ko-KR" dirty="0" smtClean="0"/>
          </a:p>
          <a:p>
            <a:r>
              <a:rPr lang="ko-KR" altLang="en-US" dirty="0" smtClean="0"/>
              <a:t>내부를 식별할 수 있는 조명이 설치된 실내</a:t>
            </a:r>
            <a:endParaRPr lang="en-US" altLang="ko-KR" dirty="0" smtClean="0"/>
          </a:p>
        </p:txBody>
      </p:sp>
      <p:sp>
        <p:nvSpPr>
          <p:cNvPr id="9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mtClean="0"/>
              <a:t>적용 규격</a:t>
            </a:r>
            <a:endParaRPr lang="ko-KR" altLang="en-US" dirty="0"/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116632" y="116505"/>
            <a:ext cx="2160240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dirty="0" err="1" smtClean="0">
                <a:latin typeface="+mn-ea"/>
                <a:ea typeface="+mn-ea"/>
              </a:rPr>
              <a:t>방송랙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HTB750)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498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31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품목 코드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표준 규격</a:t>
            </a:r>
            <a:endParaRPr lang="en-US" altLang="ko-KR" dirty="0" smtClean="0"/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품목 코드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표준 규격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090786"/>
              </p:ext>
            </p:extLst>
          </p:nvPr>
        </p:nvGraphicFramePr>
        <p:xfrm>
          <a:off x="368297" y="1758768"/>
          <a:ext cx="6121406" cy="101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06"/>
                <a:gridCol w="1300798"/>
                <a:gridCol w="765176"/>
                <a:gridCol w="535622"/>
                <a:gridCol w="765176"/>
                <a:gridCol w="765176"/>
                <a:gridCol w="765176"/>
                <a:gridCol w="765176"/>
              </a:tblGrid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품목 코드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높이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(H)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U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깊이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(D)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넓이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(W)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Weight</a:t>
                      </a:r>
                      <a:endParaRPr lang="ko-KR" altLang="en-US" sz="1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Note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HTB750-40A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2000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40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750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600(19”)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66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HTB750-36A</a:t>
                      </a:r>
                      <a:endParaRPr lang="ko-KR" altLang="en-US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1800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36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750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600(19”)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61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4586220" y="1475656"/>
            <a:ext cx="2074168" cy="259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U(unit)=1U=44.45mm / Size=mm, kg</a:t>
            </a: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116632" y="116505"/>
            <a:ext cx="2160240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dirty="0" err="1" smtClean="0">
                <a:latin typeface="+mn-ea"/>
                <a:ea typeface="+mn-ea"/>
              </a:rPr>
              <a:t>방송랙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HTB750)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31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Part</a:t>
            </a:r>
            <a:r>
              <a:rPr lang="en-US" altLang="ko-KR" baseline="0" dirty="0" smtClean="0"/>
              <a:t> List(</a:t>
            </a:r>
            <a:r>
              <a:rPr lang="ko-KR" altLang="en-US" baseline="0" dirty="0" err="1" smtClean="0"/>
              <a:t>구성품</a:t>
            </a:r>
            <a:r>
              <a:rPr lang="ko-KR" altLang="en-US" baseline="0" dirty="0" smtClean="0"/>
              <a:t> 내역</a:t>
            </a:r>
            <a:r>
              <a:rPr lang="en-US" altLang="ko-KR" baseline="0" dirty="0" smtClean="0"/>
              <a:t>)</a:t>
            </a:r>
            <a:endParaRPr lang="en-US" altLang="ko-KR" dirty="0" smtClean="0"/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Part List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78292"/>
              </p:ext>
            </p:extLst>
          </p:nvPr>
        </p:nvGraphicFramePr>
        <p:xfrm>
          <a:off x="368301" y="1763683"/>
          <a:ext cx="6121398" cy="4073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04"/>
                <a:gridCol w="1989454"/>
                <a:gridCol w="2372042"/>
                <a:gridCol w="535622"/>
                <a:gridCol w="765176"/>
              </a:tblGrid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Part Name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재질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규격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수량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Note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메인프레임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(Main Frame)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baseline="0" dirty="0" smtClean="0">
                          <a:latin typeface="맑은 고딕" pitchFamily="50" charset="-127"/>
                          <a:ea typeface="+mn-ea"/>
                        </a:rPr>
                        <a:t>알루미늄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전면문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(Front Door)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강화유리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900" b="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잠금장치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옆문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(Side Panel)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SPCC, </a:t>
                      </a:r>
                      <a:r>
                        <a:rPr lang="ko-KR" altLang="en-US" sz="900" b="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슬라이드래치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타입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후면문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(Rear Door)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SPCC, 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상단 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Air Vent, Push Button Type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마운트바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(Mount Bar)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알루미늄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Slim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Nut Type, Unit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표시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멀티탭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(Power Strips) 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220V, 15A,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4~10Ways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옵션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팬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(Fan) </a:t>
                      </a:r>
                      <a:endParaRPr lang="ko-KR" altLang="en-US" sz="9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220V,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1~2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팬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코드길이 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1.5m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옵션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latin typeface="+mn-ea"/>
                          <a:ea typeface="+mn-ea"/>
                        </a:rPr>
                        <a:t>Auto Blower Bracket</a:t>
                      </a:r>
                      <a:endParaRPr lang="ko-KR" altLang="en-US" sz="9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900" b="0" dirty="0" smtClean="0">
                          <a:latin typeface="+mn-ea"/>
                          <a:ea typeface="+mn-ea"/>
                        </a:rPr>
                        <a:t>Steel,</a:t>
                      </a:r>
                      <a:r>
                        <a:rPr lang="en-US" altLang="ko-KR" sz="900" b="0" baseline="0" dirty="0" smtClean="0">
                          <a:latin typeface="+mn-ea"/>
                          <a:ea typeface="+mn-ea"/>
                        </a:rPr>
                        <a:t> 3U, 2</a:t>
                      </a:r>
                      <a:r>
                        <a:rPr lang="ko-KR" altLang="en-US" sz="900" b="0" baseline="0" dirty="0" smtClean="0">
                          <a:latin typeface="+mn-ea"/>
                          <a:ea typeface="+mn-ea"/>
                        </a:rPr>
                        <a:t>개가 </a:t>
                      </a:r>
                      <a:r>
                        <a:rPr lang="en-US" altLang="ko-KR" sz="900" b="0" baseline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900" b="0" baseline="0" dirty="0" smtClean="0">
                          <a:latin typeface="+mn-ea"/>
                          <a:ea typeface="+mn-ea"/>
                        </a:rPr>
                        <a:t>조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 smtClean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옵션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PVC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Duct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40x40, 40x60,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60x60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옵션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바퀴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(Caster)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우레탄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2.5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인치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수평조절나사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(Foot)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Steel, 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절연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M12.7mm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부제목 2"/>
          <p:cNvSpPr txBox="1">
            <a:spLocks/>
          </p:cNvSpPr>
          <p:nvPr/>
        </p:nvSpPr>
        <p:spPr>
          <a:xfrm>
            <a:off x="116632" y="116505"/>
            <a:ext cx="2160240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dirty="0" err="1" smtClean="0">
                <a:latin typeface="+mn-ea"/>
                <a:ea typeface="+mn-ea"/>
              </a:rPr>
              <a:t>방송랙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HTB750)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 smtClean="0">
                <a:latin typeface="+mn-ea"/>
                <a:ea typeface="+mn-ea"/>
              </a:rPr>
              <a:t>메인 프레임</a:t>
            </a:r>
            <a:r>
              <a:rPr lang="en-US" altLang="ko-KR" sz="900" dirty="0" smtClean="0">
                <a:latin typeface="+mn-ea"/>
                <a:ea typeface="+mn-ea"/>
              </a:rPr>
              <a:t>(Main Frame)</a:t>
            </a:r>
          </a:p>
          <a:p>
            <a:r>
              <a:rPr lang="ko-KR" altLang="en-US" sz="900" dirty="0" smtClean="0">
                <a:latin typeface="+mn-ea"/>
                <a:ea typeface="+mn-ea"/>
              </a:rPr>
              <a:t>재질은 알루미늄</a:t>
            </a:r>
            <a:r>
              <a:rPr lang="ko-KR" altLang="en-US" sz="900" dirty="0" smtClean="0"/>
              <a:t>이며 압출구조로 </a:t>
            </a:r>
            <a:r>
              <a:rPr lang="ko-KR" altLang="en-US" sz="900" dirty="0" smtClean="0">
                <a:latin typeface="+mn-ea"/>
                <a:ea typeface="+mn-ea"/>
              </a:rPr>
              <a:t>외관이 라운드타입으로 미려하게 제작되어 있습니다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endParaRPr lang="en-US" altLang="ko-KR" sz="900" dirty="0" smtClean="0">
              <a:latin typeface="+mn-ea"/>
              <a:ea typeface="+mn-ea"/>
            </a:endParaRPr>
          </a:p>
          <a:p>
            <a:r>
              <a:rPr lang="ko-KR" altLang="en-US" sz="900" b="0" dirty="0" err="1" smtClean="0">
                <a:latin typeface="+mn-ea"/>
                <a:ea typeface="+mn-ea"/>
              </a:rPr>
              <a:t>탑판넬</a:t>
            </a:r>
            <a:r>
              <a:rPr lang="en-US" altLang="ko-KR" sz="900" b="0" dirty="0" smtClean="0">
                <a:latin typeface="+mn-ea"/>
                <a:ea typeface="+mn-ea"/>
              </a:rPr>
              <a:t>(Top Panel)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latin typeface="+mn-ea"/>
                <a:ea typeface="+mn-ea"/>
              </a:rPr>
              <a:t>재질은 합성수지이며 일체형으로 제작</a:t>
            </a:r>
            <a:r>
              <a:rPr lang="en-US" altLang="ko-KR" sz="900" b="0" dirty="0" smtClean="0">
                <a:latin typeface="+mn-ea"/>
                <a:ea typeface="+mn-ea"/>
              </a:rPr>
              <a:t>,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팬부위는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홀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타공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되어 있습니다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전면문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(Front Door)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>
                <a:latin typeface="맑은 고딕" pitchFamily="50" charset="-127"/>
              </a:rPr>
              <a:t>재질은 </a:t>
            </a:r>
            <a:r>
              <a:rPr lang="en-US" altLang="ko-KR" sz="900" dirty="0">
                <a:latin typeface="맑은 고딕" pitchFamily="50" charset="-127"/>
              </a:rPr>
              <a:t>5.0T </a:t>
            </a:r>
            <a:r>
              <a:rPr lang="ko-KR" altLang="en-US" sz="900" dirty="0">
                <a:latin typeface="맑은 고딕" pitchFamily="50" charset="-127"/>
              </a:rPr>
              <a:t>강화유리로 제작하였습니다 </a:t>
            </a:r>
            <a:endParaRPr lang="en-US" altLang="ko-KR" sz="900" dirty="0" smtClean="0">
              <a:latin typeface="맑은 고딕" pitchFamily="50" charset="-127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>
                <a:latin typeface="맑은 고딕" pitchFamily="50" charset="-127"/>
              </a:rPr>
              <a:t>랙</a:t>
            </a:r>
            <a:r>
              <a:rPr lang="ko-KR" altLang="en-US" sz="900" dirty="0">
                <a:latin typeface="맑은 고딕" pitchFamily="50" charset="-127"/>
              </a:rPr>
              <a:t> 전면 모니터링을 위해 연한 갈색 강화유리로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전면문의 </a:t>
            </a:r>
            <a:r>
              <a:rPr lang="ko-KR" altLang="en-US" sz="900" dirty="0" err="1">
                <a:latin typeface="맑은 고딕" pitchFamily="50" charset="-127"/>
              </a:rPr>
              <a:t>이탈착을</a:t>
            </a:r>
            <a:r>
              <a:rPr lang="ko-KR" altLang="en-US" sz="900" dirty="0">
                <a:latin typeface="맑은 고딕" pitchFamily="50" charset="-127"/>
              </a:rPr>
              <a:t> 쉽게 하기 위해 </a:t>
            </a:r>
            <a:r>
              <a:rPr lang="ko-KR" altLang="en-US" sz="900" dirty="0" err="1" smtClean="0">
                <a:latin typeface="맑은 고딕" pitchFamily="50" charset="-127"/>
              </a:rPr>
              <a:t>힌지</a:t>
            </a:r>
            <a:r>
              <a:rPr lang="en-US" altLang="ko-KR" sz="900" dirty="0" smtClean="0">
                <a:latin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</a:rPr>
              <a:t>타입으로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옆문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(Side Panel)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재질은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Steel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이며 쉬운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이탈착을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위해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슬라이드래치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타입으로 제작하였습니다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후면문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(Rear Door)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>
                <a:latin typeface="맑은 고딕" pitchFamily="50" charset="-127"/>
              </a:rPr>
              <a:t>재질은 </a:t>
            </a:r>
            <a:r>
              <a:rPr lang="en-US" altLang="ko-KR" sz="900" dirty="0">
                <a:latin typeface="맑은 고딕" pitchFamily="50" charset="-127"/>
              </a:rPr>
              <a:t>Steel</a:t>
            </a:r>
            <a:r>
              <a:rPr lang="ko-KR" altLang="en-US" sz="900" dirty="0">
                <a:latin typeface="맑은 고딕" pitchFamily="50" charset="-127"/>
              </a:rPr>
              <a:t>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 smtClean="0">
                <a:latin typeface="맑은 고딕" pitchFamily="50" charset="-127"/>
              </a:rPr>
              <a:t>랙</a:t>
            </a:r>
            <a:r>
              <a:rPr lang="ko-KR" altLang="en-US" sz="900" dirty="0" smtClean="0">
                <a:latin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</a:rPr>
              <a:t>내부의 통풍을 고려하여 상</a:t>
            </a:r>
            <a:r>
              <a:rPr lang="ko-KR" altLang="en-US" sz="900" dirty="0" smtClean="0">
                <a:latin typeface="맑은 고딕" pitchFamily="50" charset="-127"/>
              </a:rPr>
              <a:t>단을 </a:t>
            </a:r>
            <a:r>
              <a:rPr lang="ko-KR" altLang="en-US" sz="900" dirty="0" err="1">
                <a:latin typeface="맑은 고딕" pitchFamily="50" charset="-127"/>
              </a:rPr>
              <a:t>타공으로</a:t>
            </a:r>
            <a:r>
              <a:rPr lang="ko-KR" altLang="en-US" sz="900" dirty="0">
                <a:latin typeface="맑은 고딕" pitchFamily="50" charset="-127"/>
              </a:rPr>
              <a:t>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후면문의 </a:t>
            </a:r>
            <a:r>
              <a:rPr lang="ko-KR" altLang="en-US" sz="900" dirty="0" err="1">
                <a:latin typeface="맑은 고딕" pitchFamily="50" charset="-127"/>
              </a:rPr>
              <a:t>이탈착을</a:t>
            </a:r>
            <a:r>
              <a:rPr lang="ko-KR" altLang="en-US" sz="900" dirty="0">
                <a:latin typeface="맑은 고딕" pitchFamily="50" charset="-127"/>
              </a:rPr>
              <a:t> 쉽게 하기 위해 </a:t>
            </a:r>
            <a:r>
              <a:rPr lang="en-US" altLang="ko-KR" sz="900" dirty="0">
                <a:latin typeface="맑은 고딕" pitchFamily="50" charset="-127"/>
              </a:rPr>
              <a:t>L-Pin </a:t>
            </a:r>
            <a:r>
              <a:rPr lang="ko-KR" altLang="en-US" sz="900" dirty="0">
                <a:latin typeface="맑은 고딕" pitchFamily="50" charset="-127"/>
              </a:rPr>
              <a:t>타입으로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 smtClean="0">
                <a:latin typeface="맑은 고딕" pitchFamily="50" charset="-127"/>
              </a:rPr>
              <a:t>푸쉬</a:t>
            </a:r>
            <a:r>
              <a:rPr lang="ko-KR" altLang="en-US" sz="900" dirty="0" smtClean="0">
                <a:latin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</a:rPr>
              <a:t>버튼 타입으로 </a:t>
            </a:r>
            <a:r>
              <a:rPr lang="ko-KR" altLang="en-US" sz="900" dirty="0" err="1" smtClean="0">
                <a:latin typeface="맑은 고딕" pitchFamily="50" charset="-127"/>
              </a:rPr>
              <a:t>오픈되도록</a:t>
            </a:r>
            <a:r>
              <a:rPr lang="ko-KR" altLang="en-US" sz="900" dirty="0" smtClean="0">
                <a:latin typeface="맑은 고딕" pitchFamily="50" charset="-127"/>
              </a:rPr>
              <a:t> 제작하였습니다</a:t>
            </a:r>
            <a:r>
              <a:rPr lang="en-US" altLang="ko-KR" sz="900" dirty="0" smtClean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마운</a:t>
            </a:r>
            <a:r>
              <a:rPr lang="ko-KR" altLang="en-US" sz="900" dirty="0" err="1"/>
              <a:t>트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바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(Mount Bar)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>
                <a:latin typeface="맑은 고딕" pitchFamily="50" charset="-127"/>
              </a:rPr>
              <a:t>재질은 알루미늄이며 슬림너트 타입으로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dirty="0" smtClean="0">
                <a:latin typeface="맑은 고딕" pitchFamily="50" charset="-127"/>
              </a:rPr>
              <a:t>Unit </a:t>
            </a:r>
            <a:r>
              <a:rPr lang="ko-KR" altLang="en-US" sz="900" dirty="0">
                <a:latin typeface="맑은 고딕" pitchFamily="50" charset="-127"/>
              </a:rPr>
              <a:t>식별을 용이하게 하기 위해 </a:t>
            </a:r>
            <a:r>
              <a:rPr lang="en-US" altLang="ko-KR" sz="900" dirty="0">
                <a:latin typeface="맑은 고딕" pitchFamily="50" charset="-127"/>
              </a:rPr>
              <a:t>Unit </a:t>
            </a:r>
            <a:r>
              <a:rPr lang="ko-KR" altLang="en-US" sz="900" dirty="0">
                <a:latin typeface="맑은 고딕" pitchFamily="50" charset="-127"/>
              </a:rPr>
              <a:t>당 밑줄 표시가 되어 있습니다</a:t>
            </a:r>
            <a:r>
              <a:rPr lang="en-US" altLang="ko-KR" sz="900" dirty="0" smtClean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기본으로 전면문과의 거리는 최소화로 </a:t>
            </a:r>
            <a:r>
              <a:rPr lang="ko-KR" altLang="en-US" sz="900" dirty="0" err="1" smtClean="0">
                <a:latin typeface="맑은 고딕" pitchFamily="50" charset="-127"/>
              </a:rPr>
              <a:t>세팅되어</a:t>
            </a:r>
            <a:r>
              <a:rPr lang="ko-KR" altLang="en-US" sz="900" dirty="0" smtClean="0">
                <a:latin typeface="맑은 고딕" pitchFamily="50" charset="-127"/>
              </a:rPr>
              <a:t> 있습니다</a:t>
            </a:r>
            <a:r>
              <a:rPr lang="en-US" altLang="ko-KR" sz="900" dirty="0" smtClean="0">
                <a:latin typeface="맑은 고딕" pitchFamily="50" charset="-127"/>
              </a:rPr>
              <a:t>.</a:t>
            </a:r>
            <a:endParaRPr lang="en-US" altLang="ko-KR" sz="900" dirty="0">
              <a:latin typeface="맑은 고딕" pitchFamily="50" charset="-127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설치되는 </a:t>
            </a:r>
            <a:r>
              <a:rPr lang="ko-KR" altLang="en-US" sz="900" dirty="0">
                <a:latin typeface="맑은 고딕" pitchFamily="50" charset="-127"/>
              </a:rPr>
              <a:t>장비에 </a:t>
            </a:r>
            <a:r>
              <a:rPr lang="ko-KR" altLang="en-US" sz="900" dirty="0" smtClean="0">
                <a:latin typeface="맑은 고딕" pitchFamily="50" charset="-127"/>
              </a:rPr>
              <a:t>따라 전면문과의 간격을 </a:t>
            </a:r>
            <a:r>
              <a:rPr lang="ko-KR" altLang="en-US" sz="900" dirty="0">
                <a:latin typeface="맑은 고딕" pitchFamily="50" charset="-127"/>
              </a:rPr>
              <a:t>조절할 수 있도록 </a:t>
            </a:r>
            <a:r>
              <a:rPr lang="ko-KR" altLang="en-US" sz="900" dirty="0" smtClean="0">
                <a:latin typeface="맑은 고딕" pitchFamily="50" charset="-127"/>
              </a:rPr>
              <a:t>제작하였습니다</a:t>
            </a:r>
            <a:r>
              <a:rPr lang="en-US" altLang="ko-KR" sz="900" dirty="0" smtClean="0">
                <a:latin typeface="맑은 고딕" pitchFamily="50" charset="-127"/>
              </a:rPr>
              <a:t>.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dirty="0" smtClean="0"/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/>
              <a:t>바퀴 </a:t>
            </a:r>
            <a:r>
              <a:rPr lang="en-US" altLang="ko-KR" sz="900" dirty="0"/>
              <a:t>(Caster) </a:t>
            </a:r>
            <a:endParaRPr lang="ko-KR" altLang="ko-KR" sz="900" dirty="0"/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/>
              <a:t>재질은 우레탄이며 저소음 제품으로 </a:t>
            </a:r>
            <a:r>
              <a:rPr lang="en-US" altLang="ko-KR" sz="900" dirty="0"/>
              <a:t>4</a:t>
            </a:r>
            <a:r>
              <a:rPr lang="ko-KR" altLang="en-US" sz="900" dirty="0"/>
              <a:t>개를 제공합니다</a:t>
            </a:r>
            <a:r>
              <a:rPr lang="en-US" altLang="ko-KR" sz="900" dirty="0"/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dirty="0"/>
          </a:p>
          <a:p>
            <a:pPr algn="just" latinLnBrk="0">
              <a:lnSpc>
                <a:spcPct val="150000"/>
              </a:lnSpc>
            </a:pPr>
            <a:r>
              <a:rPr lang="ko-KR" altLang="en-US" sz="900" dirty="0"/>
              <a:t>수평조절나사 </a:t>
            </a:r>
            <a:r>
              <a:rPr lang="en-US" altLang="ko-KR" sz="900" dirty="0"/>
              <a:t>(Leveling Foot)</a:t>
            </a:r>
            <a:endParaRPr lang="ko-KR" altLang="ko-KR" sz="900" dirty="0"/>
          </a:p>
          <a:p>
            <a:pPr algn="just">
              <a:lnSpc>
                <a:spcPct val="125000"/>
              </a:lnSpc>
            </a:pPr>
            <a:r>
              <a:rPr lang="ko-KR" altLang="ko-KR" sz="900" dirty="0"/>
              <a:t>재질</a:t>
            </a:r>
            <a:r>
              <a:rPr lang="ko-KR" altLang="en-US" sz="900" dirty="0"/>
              <a:t>은 </a:t>
            </a:r>
            <a:r>
              <a:rPr lang="en-US" altLang="ko-KR" sz="900" dirty="0"/>
              <a:t>Steel</a:t>
            </a:r>
            <a:r>
              <a:rPr lang="ko-KR" altLang="en-US" sz="900" dirty="0"/>
              <a:t>로써 절연타입</a:t>
            </a:r>
            <a:r>
              <a:rPr lang="en-US" altLang="ko-KR" sz="900" dirty="0"/>
              <a:t>, </a:t>
            </a:r>
            <a:r>
              <a:rPr lang="ko-KR" altLang="en-US" sz="900" dirty="0"/>
              <a:t>규격은 </a:t>
            </a:r>
            <a:r>
              <a:rPr lang="en-US" altLang="ko-KR" sz="900" dirty="0"/>
              <a:t>12.7mm, </a:t>
            </a:r>
            <a:r>
              <a:rPr lang="ko-KR" altLang="en-US" sz="900" dirty="0"/>
              <a:t>수평조절을 위해 기본 </a:t>
            </a:r>
            <a:r>
              <a:rPr lang="en-US" altLang="ko-KR" sz="900" dirty="0"/>
              <a:t>4</a:t>
            </a:r>
            <a:r>
              <a:rPr lang="ko-KR" altLang="en-US" sz="900" dirty="0"/>
              <a:t>개를 제공합니</a:t>
            </a:r>
            <a:r>
              <a:rPr lang="ko-KR" altLang="ko-KR" sz="900" dirty="0"/>
              <a:t>다</a:t>
            </a:r>
            <a:r>
              <a:rPr lang="en-US" altLang="ko-KR" sz="900" dirty="0"/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dirty="0"/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/>
              <a:t>마감</a:t>
            </a:r>
            <a:r>
              <a:rPr lang="en-US" altLang="ko-KR" sz="900" dirty="0"/>
              <a:t>: </a:t>
            </a:r>
            <a:r>
              <a:rPr lang="ko-KR" altLang="en-US" sz="900" dirty="0"/>
              <a:t>정전 스프레이 도장 </a:t>
            </a:r>
            <a:r>
              <a:rPr lang="en-US" altLang="ko-KR" sz="900" dirty="0"/>
              <a:t>(Finished: Spray Powder Coating)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/>
              <a:t>제품의 전체 도장은 </a:t>
            </a:r>
            <a:r>
              <a:rPr lang="ko-KR" altLang="en-US" sz="900" dirty="0" err="1"/>
              <a:t>분체</a:t>
            </a:r>
            <a:r>
              <a:rPr lang="ko-KR" altLang="en-US" sz="900" dirty="0"/>
              <a:t> 도장으로 하며 백색 계열의 </a:t>
            </a:r>
            <a:r>
              <a:rPr lang="en-US" altLang="ko-KR" sz="900" dirty="0"/>
              <a:t>Pantone 400C</a:t>
            </a:r>
            <a:r>
              <a:rPr lang="ko-KR" altLang="en-US" sz="900" dirty="0"/>
              <a:t>색을 기본으로 제공합니다</a:t>
            </a:r>
            <a:r>
              <a:rPr lang="en-US" altLang="ko-KR" sz="900" dirty="0"/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dirty="0"/>
              <a:t> </a:t>
            </a:r>
            <a:r>
              <a:rPr lang="ko-KR" altLang="en-US" sz="900" dirty="0" err="1"/>
              <a:t>분체는</a:t>
            </a:r>
            <a:r>
              <a:rPr lang="ko-KR" altLang="en-US" sz="900" dirty="0"/>
              <a:t> 고급 제품을 사용하며 신개발 제품을 적용하고 있습니다</a:t>
            </a:r>
            <a:r>
              <a:rPr lang="en-US" altLang="ko-KR" sz="900" dirty="0" smtClean="0"/>
              <a:t>.</a:t>
            </a:r>
            <a:endParaRPr lang="en-US" altLang="ko-KR" sz="900" dirty="0"/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제작 사양</a:t>
            </a:r>
            <a:endParaRPr lang="ko-KR" altLang="en-US" dirty="0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116632" y="116505"/>
            <a:ext cx="2160240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dirty="0" err="1" smtClean="0">
                <a:latin typeface="+mn-ea"/>
                <a:ea typeface="+mn-ea"/>
              </a:rPr>
              <a:t>방송랙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HTB750)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/>
              <a:t>멀티탭</a:t>
            </a:r>
            <a:r>
              <a:rPr lang="ko-KR" altLang="en-US" sz="900" dirty="0"/>
              <a:t> </a:t>
            </a:r>
            <a:r>
              <a:rPr lang="en-US" altLang="ko-KR" sz="900" dirty="0"/>
              <a:t>(Power Strips) </a:t>
            </a:r>
            <a:endParaRPr lang="ko-KR" altLang="ko-KR" sz="900" dirty="0"/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110V, 220V, 15A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4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구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6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구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구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10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구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14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구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20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구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코드길이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1.5~2m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dirty="0"/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/>
              <a:t>팬 </a:t>
            </a:r>
            <a:r>
              <a:rPr lang="en-US" altLang="ko-KR" sz="900" dirty="0"/>
              <a:t>(Fan </a:t>
            </a:r>
            <a:r>
              <a:rPr lang="en-US" altLang="ko-KR" sz="900" dirty="0" err="1"/>
              <a:t>Ass‘y</a:t>
            </a:r>
            <a:r>
              <a:rPr lang="en-US" altLang="ko-KR" sz="900" dirty="0"/>
              <a:t>) </a:t>
            </a:r>
            <a:endParaRPr lang="ko-KR" altLang="ko-KR" sz="900" dirty="0"/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dirty="0"/>
              <a:t>220V, 1~2</a:t>
            </a:r>
            <a:r>
              <a:rPr lang="ko-KR" altLang="en-US" sz="900" dirty="0"/>
              <a:t>팬</a:t>
            </a:r>
            <a:r>
              <a:rPr lang="en-US" altLang="ko-KR" sz="900" dirty="0"/>
              <a:t>, </a:t>
            </a:r>
            <a:r>
              <a:rPr lang="ko-KR" altLang="en-US" sz="900" dirty="0"/>
              <a:t>코드길이 </a:t>
            </a:r>
            <a:r>
              <a:rPr lang="en-US" altLang="ko-KR" sz="900" dirty="0" smtClean="0"/>
              <a:t>1.5m</a:t>
            </a:r>
            <a:endParaRPr lang="en-US" altLang="ko-KR" sz="900" dirty="0"/>
          </a:p>
          <a:p>
            <a:pPr marL="273050" indent="-273050" algn="just">
              <a:lnSpc>
                <a:spcPct val="125000"/>
              </a:lnSpc>
            </a:pPr>
            <a:endParaRPr lang="en-US" altLang="ko-KR" sz="900" dirty="0"/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 smtClean="0"/>
              <a:t>리어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케이블 </a:t>
            </a:r>
            <a:r>
              <a:rPr lang="ko-KR" altLang="en-US" sz="900" dirty="0" err="1"/>
              <a:t>브라켓</a:t>
            </a:r>
            <a:r>
              <a:rPr lang="ko-KR" altLang="en-US" sz="900" dirty="0"/>
              <a:t> </a:t>
            </a:r>
            <a:r>
              <a:rPr lang="en-US" altLang="ko-KR" sz="900" dirty="0" smtClean="0"/>
              <a:t>(Rear </a:t>
            </a:r>
            <a:r>
              <a:rPr lang="en-US" altLang="ko-KR" sz="900" dirty="0"/>
              <a:t>Cable Bracket) </a:t>
            </a:r>
            <a:endParaRPr lang="ko-KR" altLang="ko-KR" sz="900" dirty="0"/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 smtClean="0"/>
              <a:t>랙의</a:t>
            </a:r>
            <a:r>
              <a:rPr lang="ko-KR" altLang="en-US" sz="900" dirty="0" smtClean="0"/>
              <a:t> 후</a:t>
            </a:r>
            <a:r>
              <a:rPr lang="ko-KR" altLang="en-US" sz="900" dirty="0"/>
              <a:t>면</a:t>
            </a:r>
            <a:r>
              <a:rPr lang="ko-KR" altLang="en-US" sz="900" dirty="0" smtClean="0"/>
              <a:t>에 가로타입으로 사용합니다</a:t>
            </a:r>
            <a:r>
              <a:rPr lang="en-US" altLang="ko-KR" sz="900" dirty="0"/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/>
              <a:t>알루미늄</a:t>
            </a:r>
            <a:r>
              <a:rPr lang="en-US" altLang="ko-KR" sz="900" dirty="0"/>
              <a:t>, D400mm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dirty="0"/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/>
              <a:t>접지바</a:t>
            </a:r>
            <a:r>
              <a:rPr lang="en-US" altLang="ko-KR" sz="900" dirty="0"/>
              <a:t>(Ground Bar)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/>
              <a:t>랙</a:t>
            </a:r>
            <a:r>
              <a:rPr lang="ko-KR" altLang="en-US" sz="900" dirty="0"/>
              <a:t> 접지를 위해 황동으로 된 </a:t>
            </a:r>
            <a:r>
              <a:rPr lang="en-US" altLang="ko-KR" sz="900" dirty="0"/>
              <a:t>100mm, </a:t>
            </a:r>
            <a:r>
              <a:rPr lang="en-US" altLang="ko-KR" sz="900" dirty="0" smtClean="0"/>
              <a:t>3P </a:t>
            </a:r>
            <a:r>
              <a:rPr lang="ko-KR" altLang="en-US" sz="900" dirty="0" smtClean="0"/>
              <a:t>타입</a:t>
            </a:r>
            <a:endParaRPr lang="en-US" altLang="ko-KR" sz="900" dirty="0" smtClean="0"/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dirty="0" smtClean="0"/>
              <a:t>19” Rack Type 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선반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(Shelf)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Steel, 400mm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dirty="0"/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Auto Blower BRT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/>
              <a:t>뒤쪽 상단에 </a:t>
            </a:r>
            <a:r>
              <a:rPr lang="en-US" altLang="ko-KR" sz="900" dirty="0" smtClean="0"/>
              <a:t>Auto Blower</a:t>
            </a:r>
            <a:r>
              <a:rPr lang="ko-KR" altLang="en-US" sz="900" dirty="0" smtClean="0"/>
              <a:t>가 부착할 수 있도록 제작되어 있습니다</a:t>
            </a:r>
            <a:r>
              <a:rPr lang="en-US" altLang="ko-KR" sz="900" dirty="0" smtClean="0"/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Steel, 3U, 2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개가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조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dirty="0"/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PVC Duct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 smtClean="0"/>
              <a:t>랙의</a:t>
            </a:r>
            <a:r>
              <a:rPr lang="ko-KR" altLang="en-US" sz="900" dirty="0" smtClean="0"/>
              <a:t> 후면에 수직으로 부착할 수 있도록 제작되어 있습니다</a:t>
            </a:r>
            <a:r>
              <a:rPr lang="en-US" altLang="ko-KR" sz="900" dirty="0" smtClean="0"/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40x40, 40x60, 60x60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기타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기타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랙에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부착하는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모니터판넬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키보드선반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엔트리판넬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블랭크판넬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블랭크판넬벤트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드로워등은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액세서리 파트에서 선택하시면 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lang="en-US" altLang="ko-KR" sz="9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옵션 사항</a:t>
            </a:r>
            <a:r>
              <a:rPr lang="en-US" altLang="ko-KR" dirty="0" smtClean="0"/>
              <a:t>(Options)</a:t>
            </a:r>
            <a:endParaRPr lang="ko-KR" altLang="en-US" dirty="0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116632" y="116505"/>
            <a:ext cx="2160240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dirty="0" err="1" smtClean="0">
                <a:latin typeface="+mn-ea"/>
                <a:ea typeface="+mn-ea"/>
              </a:rPr>
              <a:t>방송랙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HTB750)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제품 사진</a:t>
            </a:r>
            <a:r>
              <a:rPr lang="en-US" altLang="ko-KR" dirty="0" smtClean="0"/>
              <a:t>(Product Image)</a:t>
            </a:r>
            <a:endParaRPr lang="ko-KR" altLang="en-US" dirty="0"/>
          </a:p>
        </p:txBody>
      </p:sp>
      <p:pic>
        <p:nvPicPr>
          <p:cNvPr id="1026" name="Picture 2" descr="\\192.168.0.19\Users\Public\김용수 자료교환\카탈로그 제작\사진\사용한사진\원본사진\25페이지\1번사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2" y="1763688"/>
            <a:ext cx="3203764" cy="55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883" y="1835697"/>
            <a:ext cx="3364485" cy="533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부제목 2"/>
          <p:cNvSpPr txBox="1">
            <a:spLocks/>
          </p:cNvSpPr>
          <p:nvPr/>
        </p:nvSpPr>
        <p:spPr>
          <a:xfrm>
            <a:off x="116632" y="116505"/>
            <a:ext cx="2160240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dirty="0" err="1" smtClean="0">
                <a:latin typeface="+mn-ea"/>
                <a:ea typeface="+mn-ea"/>
              </a:rPr>
              <a:t>방송랙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HTB750)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1218</Words>
  <Application>Microsoft Office PowerPoint</Application>
  <PresentationFormat>화면 슬라이드 쇼(4:3)</PresentationFormat>
  <Paragraphs>266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맑은 고딕</vt:lpstr>
      <vt:lpstr>서울남산 장체EB</vt:lpstr>
      <vt:lpstr>Arial</vt:lpstr>
      <vt:lpstr>Office 테마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8</cp:revision>
  <dcterms:created xsi:type="dcterms:W3CDTF">2018-04-18T13:08:15Z</dcterms:created>
  <dcterms:modified xsi:type="dcterms:W3CDTF">2019-03-27T04:34:19Z</dcterms:modified>
</cp:coreProperties>
</file>